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</p:sldMasterIdLst>
  <p:notesMasterIdLst>
    <p:notesMasterId r:id="rId22"/>
  </p:notesMasterIdLst>
  <p:handoutMasterIdLst>
    <p:handoutMasterId r:id="rId23"/>
  </p:handoutMasterIdLst>
  <p:sldIdLst>
    <p:sldId id="279" r:id="rId6"/>
    <p:sldId id="266" r:id="rId7"/>
    <p:sldId id="282" r:id="rId8"/>
    <p:sldId id="265" r:id="rId9"/>
    <p:sldId id="258" r:id="rId10"/>
    <p:sldId id="289" r:id="rId11"/>
    <p:sldId id="280" r:id="rId12"/>
    <p:sldId id="270" r:id="rId13"/>
    <p:sldId id="290" r:id="rId14"/>
    <p:sldId id="257" r:id="rId15"/>
    <p:sldId id="260" r:id="rId16"/>
    <p:sldId id="262" r:id="rId17"/>
    <p:sldId id="261" r:id="rId18"/>
    <p:sldId id="277" r:id="rId19"/>
    <p:sldId id="283" r:id="rId20"/>
    <p:sldId id="281" r:id="rId21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575" autoAdjust="0"/>
  </p:normalViewPr>
  <p:slideViewPr>
    <p:cSldViewPr>
      <p:cViewPr varScale="1">
        <p:scale>
          <a:sx n="139" d="100"/>
          <a:sy n="139" d="100"/>
        </p:scale>
        <p:origin x="64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2860289529417"/>
          <c:y val="7.8063472777678111E-2"/>
          <c:w val="0.57731235966641659"/>
          <c:h val="0.707410585258885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земельная площадь 9083 га</c:v>
                </c:pt>
              </c:strCache>
            </c:strRef>
          </c:tx>
          <c:dLbls>
            <c:dLbl>
              <c:idx val="0"/>
              <c:layout>
                <c:manualLayout>
                  <c:x val="-0.24988466646162927"/>
                  <c:y val="-8.3565038643571565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dirty="0" smtClean="0"/>
                      <a:t>3905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8-4DFA-ABCB-DBBF941CD0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8-4DFA-ABCB-DBBF941CD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сельхоз. угодья</c:v>
                </c:pt>
                <c:pt idx="1">
                  <c:v>прочее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3905</c:v>
                </c:pt>
                <c:pt idx="1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18-4DFA-ABCB-DBBF941CD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789715181715898"/>
          <c:y val="0.8633087981213422"/>
          <c:w val="0.67179297207639588"/>
          <c:h val="9.3951681307828244E-2"/>
        </c:manualLayout>
      </c:layout>
      <c:overlay val="0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8349709777251"/>
          <c:y val="4.8592099463952425E-2"/>
          <c:w val="0.60479436711039436"/>
          <c:h val="0.709470315264116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земельная площадь 9083 га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997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B-44E8-B21A-9F35552C1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пашня</c:v>
                </c:pt>
                <c:pt idx="1">
                  <c:v>луговые угодья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2879</c:v>
                </c:pt>
                <c:pt idx="1">
                  <c:v>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B-44E8-B21A-9F35552C1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298567463360173"/>
          <c:y val="0.86362813319887666"/>
          <c:w val="0.64859347823041213"/>
          <c:h val="8.4774768615453105E-2"/>
        </c:manualLayout>
      </c:layout>
      <c:overlay val="0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87925749597949E-4"/>
          <c:y val="0.12139141237673733"/>
          <c:w val="0.96072768052280322"/>
          <c:h val="0.7271007379943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10690006657712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2426</a:t>
                    </a:r>
                  </a:p>
                  <a:p>
                    <a:r>
                      <a: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тонн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EE-4E92-B670-02A813A08D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646 </a:t>
                    </a:r>
                  </a:p>
                  <a:p>
                    <a:r>
                      <a: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тонн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EE-4E92-B670-02A813A08D8F}"/>
                </c:ext>
              </c:extLst>
            </c:dLbl>
            <c:dLbl>
              <c:idx val="2"/>
              <c:layout>
                <c:manualLayout>
                  <c:x val="-2.8912998737845156E-3"/>
                  <c:y val="0.22218752942692457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8992 </a:t>
                    </a:r>
                  </a:p>
                  <a:p>
                    <a:r>
                      <a: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тонн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EE-4E92-B670-02A813A08D8F}"/>
                </c:ext>
              </c:extLst>
            </c:dLbl>
            <c:dLbl>
              <c:idx val="3"/>
              <c:layout>
                <c:manualLayout>
                  <c:x val="0"/>
                  <c:y val="0.22638370562006763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3484 </a:t>
                    </a:r>
                  </a:p>
                  <a:p>
                    <a:r>
                      <a: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тонн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EE-4E92-B670-02A813A08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</c:v>
                </c:pt>
                <c:pt idx="1">
                  <c:v>Сено</c:v>
                </c:pt>
                <c:pt idx="2">
                  <c:v>Силос</c:v>
                </c:pt>
                <c:pt idx="3">
                  <c:v>Сенаж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EE-4E92-B670-02A813A08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56768"/>
        <c:axId val="43458560"/>
      </c:barChart>
      <c:catAx>
        <c:axId val="434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458560"/>
        <c:crosses val="autoZero"/>
        <c:auto val="1"/>
        <c:lblAlgn val="ctr"/>
        <c:lblOffset val="100"/>
        <c:noMultiLvlLbl val="0"/>
      </c:catAx>
      <c:valAx>
        <c:axId val="43458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5676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90090422557785033"/>
          <c:y val="0.31168568988275486"/>
          <c:w val="9.7650124485257561E-2"/>
          <c:h val="0.23395862966762651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65512535413248E-2"/>
          <c:y val="0.229840867736715"/>
          <c:w val="0.85389530019685189"/>
          <c:h val="0.5472105129325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1897 тонн, 101,3% </a:t>
                    </a:r>
                    <a:endParaRPr lang="en-US" dirty="0">
                      <a:solidFill>
                        <a:schemeClr val="accent6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D5-43B4-920B-197EE5CA87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168 тонн, 110,0%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D5-43B4-920B-197EE5CA87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b="1" smtClean="0"/>
                      <a:t>2</a:t>
                    </a:r>
                    <a:r>
                      <a:rPr lang="ru-RU" smtClean="0"/>
                      <a:t>9213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D5-43B4-920B-197EE5CA87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b="1" smtClean="0"/>
                      <a:t>3</a:t>
                    </a:r>
                    <a:r>
                      <a:rPr lang="ru-RU" smtClean="0"/>
                      <a:t>667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D5-43B4-920B-197EE5CA873F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Молоко</c:v>
                </c:pt>
                <c:pt idx="1">
                  <c:v>Продукция выращивания КРС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5-43B4-920B-197EE5CA8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69728"/>
        <c:axId val="28171264"/>
      </c:barChart>
      <c:catAx>
        <c:axId val="2816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171264"/>
        <c:crosses val="autoZero"/>
        <c:auto val="1"/>
        <c:lblAlgn val="ctr"/>
        <c:lblOffset val="100"/>
        <c:noMultiLvlLbl val="0"/>
      </c:catAx>
      <c:valAx>
        <c:axId val="2817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16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61868950968255"/>
          <c:y val="0.35780456696358492"/>
          <c:w val="0.14826942296879644"/>
          <c:h val="0.19719719469810049"/>
        </c:manualLayout>
      </c:layout>
      <c:overlay val="0"/>
      <c:txPr>
        <a:bodyPr/>
        <a:lstStyle/>
        <a:p>
          <a:pPr>
            <a:defRPr sz="2800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0.61078</cdr:x>
      <cdr:y>0.29789</cdr:y>
    </cdr:from>
    <cdr:to>
      <cdr:x>0.72189</cdr:x>
      <cdr:y>0.49992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872" y="936104"/>
          <a:ext cx="596117" cy="634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0.52832</cdr:x>
      <cdr:y>0</cdr:y>
    </cdr:from>
    <cdr:to>
      <cdr:x>1</cdr:x>
      <cdr:y>0.22238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47898" y="-762001"/>
          <a:ext cx="4417444" cy="1190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0.09016</cdr:x>
      <cdr:y>0.49963</cdr:y>
    </cdr:from>
    <cdr:to>
      <cdr:x>0.14754</cdr:x>
      <cdr:y>0.85651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504039" y="1800182"/>
          <a:ext cx="1080121" cy="50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10000"/>
                </a:schemeClr>
              </a:solidFill>
              <a:latin typeface="+mj-lt"/>
            </a:rPr>
            <a:t>155,7 %</a:t>
          </a:r>
          <a:endParaRPr lang="ru-RU" sz="1800" b="1" dirty="0">
            <a:solidFill>
              <a:schemeClr val="accent6">
                <a:lumMod val="1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0.33607</cdr:x>
      <cdr:y>0.49963</cdr:y>
    </cdr:from>
    <cdr:to>
      <cdr:x>0.38525</cdr:x>
      <cdr:y>0.85651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628328" y="1836202"/>
          <a:ext cx="1080125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10000"/>
                </a:schemeClr>
              </a:solidFill>
              <a:latin typeface="+mj-lt"/>
            </a:rPr>
            <a:t>139,0%</a:t>
          </a:r>
          <a:endParaRPr lang="ru-RU" sz="1800" b="1" dirty="0">
            <a:solidFill>
              <a:schemeClr val="accent6">
                <a:lumMod val="1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0.58197</cdr:x>
      <cdr:y>0.51153</cdr:y>
    </cdr:from>
    <cdr:to>
      <cdr:x>0.63115</cdr:x>
      <cdr:y>0.84462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4824545" y="1836226"/>
          <a:ext cx="1008118" cy="43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10000"/>
                </a:schemeClr>
              </a:solidFill>
              <a:latin typeface="+mj-lt"/>
            </a:rPr>
            <a:t>87,0 %</a:t>
          </a:r>
          <a:endParaRPr lang="ru-RU" sz="1800" b="1" dirty="0">
            <a:solidFill>
              <a:schemeClr val="accent6">
                <a:lumMod val="1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0.81967</cdr:x>
      <cdr:y>0.52342</cdr:y>
    </cdr:from>
    <cdr:to>
      <cdr:x>0.86885</cdr:x>
      <cdr:y>0.85651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6912749" y="1872208"/>
          <a:ext cx="1008111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10000"/>
                </a:schemeClr>
              </a:solidFill>
              <a:latin typeface="+mj-lt"/>
            </a:rPr>
            <a:t>41,0 %</a:t>
          </a:r>
          <a:endParaRPr lang="ru-RU" sz="1800" b="1" dirty="0">
            <a:solidFill>
              <a:schemeClr val="accent6">
                <a:lumMod val="10000"/>
              </a:schemeClr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0.04494</cdr:y>
    </cdr:from>
    <cdr:to>
      <cdr:x>0.98161</cdr:x>
      <cdr:y>0.20223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4015"/>
          <a:ext cx="8208911" cy="5040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Темп роста производства продукции животноводства  в 2022 году 102,8 %</a:t>
          </a:r>
          <a:endParaRPr lang="ru-RU" sz="1800" b="1" dirty="0">
            <a:solidFill>
              <a:schemeClr val="accent6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0.27554</cdr:x>
      <cdr:y>0.62921</cdr:y>
    </cdr:from>
    <cdr:to>
      <cdr:x>0.38488</cdr:x>
      <cdr:y>0.91457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5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C835A-BA78-474F-8708-2CE400FCAB6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2964-DCF5-49C6-B02A-844D26F76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4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6438-B8AF-4003-B451-8F1D966496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69717-CEAC-4568-B478-F6F92661B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4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69717-CEAC-4568-B478-F6F92661BC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69717-CEAC-4568-B478-F6F92661BC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/>
                <a:ea typeface="Calibri"/>
              </a:rPr>
              <a:t>В соответствии с порядком, установленным решением Ельского районного Совета депутатов от 05.04.2019 г. № 60 «О мерах по реализации Указа Президента Республики Беларусь от 2 октября 2018 г. № 399».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69717-CEAC-4568-B478-F6F92661BC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2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3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0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6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4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sypzara.ruchaevka@mail.ru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3558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сельскохозяйственное унитарное предприятие «Совхоз «Заря» Лоевского района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89" y="1347614"/>
            <a:ext cx="446449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08213"/>
            <a:ext cx="3364607" cy="402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7"/>
            <a:ext cx="8208912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Объёмы производства 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</a:t>
            </a:r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растениеводства в 2022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167594"/>
            <a:ext cx="4572000" cy="70207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роста продукции растениеводства на 2022 год  составит 104,2 %</a:t>
            </a:r>
            <a:endParaRPr lang="ru-RU" sz="25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415369"/>
              </p:ext>
            </p:extLst>
          </p:nvPr>
        </p:nvGraphicFramePr>
        <p:xfrm>
          <a:off x="251520" y="1923678"/>
          <a:ext cx="87849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3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748464" cy="1548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  <a:t/>
            </a:r>
            <a:b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</a:br>
            <a: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  <a:t> </a:t>
            </a:r>
            <a:b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</a:br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Объёмы производства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продукции животноводства</a:t>
            </a:r>
            <a:b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</a:b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в </a:t>
            </a:r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2022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году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Диаграмма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61073"/>
              </p:ext>
            </p:extLst>
          </p:nvPr>
        </p:nvGraphicFramePr>
        <p:xfrm>
          <a:off x="395537" y="1635646"/>
          <a:ext cx="8362702" cy="320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6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435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2800" b="1" cap="small" dirty="0" smtClean="0">
                <a:solidFill>
                  <a:prstClr val="black"/>
                </a:solidFill>
                <a:latin typeface="Century Schoolbook"/>
                <a:ea typeface="+mn-ea"/>
                <a:cs typeface="Times New Roman" pitchFamily="18" charset="0"/>
              </a:rPr>
              <a:t>Показатели </a:t>
            </a:r>
            <a:r>
              <a:rPr lang="ru-RU" sz="2800" b="1" cap="small" dirty="0">
                <a:solidFill>
                  <a:prstClr val="black"/>
                </a:solidFill>
                <a:latin typeface="Century Schoolbook"/>
                <a:ea typeface="+mn-ea"/>
                <a:cs typeface="Times New Roman" pitchFamily="18" charset="0"/>
              </a:rPr>
              <a:t>финансово-хозяйственной деятельности предприятия </a:t>
            </a:r>
            <a:r>
              <a:rPr lang="ru-RU" sz="2800" b="1" cap="small" dirty="0" smtClean="0">
                <a:solidFill>
                  <a:prstClr val="black"/>
                </a:solidFill>
                <a:latin typeface="Century Schoolbook"/>
                <a:ea typeface="+mn-ea"/>
                <a:cs typeface="Times New Roman" pitchFamily="18" charset="0"/>
              </a:rPr>
              <a:t>в 2022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7574"/>
            <a:ext cx="8640960" cy="3888432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640,0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Выручка на одного работника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25,2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Рентабельность реализованной продукции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0,63%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Рентабельность продаж –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0,8 %</a:t>
            </a: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роста валовой продукции –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106,5 %</a:t>
            </a: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чистых активов на 01.01.2022 –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11,7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55526"/>
            <a:ext cx="8784976" cy="4124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КСУП «Совхоз «Заря»:</a:t>
            </a:r>
          </a:p>
          <a:p>
            <a:pPr algn="just"/>
            <a:r>
              <a:rPr lang="ru-RU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включено в перечень организаций согласно Указу Президента Республики Беларусь от  2 октября 2018 г. № 399 «О финансовом оздоровлении сельскохозяйственных организаций»; </a:t>
            </a:r>
          </a:p>
          <a:p>
            <a:pPr algn="just"/>
            <a:r>
              <a:rPr lang="ru-RU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решения Гомельского областного исполнительного комитета № 213 от 28.03.2022 «Об утверждении </a:t>
            </a:r>
            <a:r>
              <a:rPr lang="ru-RU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перечня» КСУП «Совхоз «Заря» </a:t>
            </a:r>
            <a:r>
              <a:rPr lang="ru-RU" sz="2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в Перечень сельскохозяйственных организаций Гомельской области, не имеющих перспектив дальнейшего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41480"/>
            <a:ext cx="8784976" cy="48605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buClrTx/>
              <a:buSzTx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Льготы и преференции по Указу Президента Республики Беларусь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buClrTx/>
              <a:buSzTx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2 октября 2018 г. № 399 «О финансовом оздоровлении сельскохозяйственных организаций»</a:t>
            </a:r>
            <a:endParaRPr kumimoji="0" lang="ru-RU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indent="450215" algn="just">
              <a:lnSpc>
                <a:spcPct val="120000"/>
              </a:lnSpc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Организациям, включенным в перечень неплатежеспособных сельскохозяйственных организаций, подлежащих финансовому оздоровлению, приостанавливается начисление процентов, пеней (штрафов) по всем видам задолженности (за исключением задолженности, возникшей после включения такой организации в перечень, а также процентов, начисляемых ОАО «Агентство по управлению активами», банками и ОАО «Банк развития Республики Беларусь»).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Процентная ставка за пользование кредитами, выданными неплатежеспособным сельскохозяйственным организациям банками и ОАО «Банк развития Республики Беларусь», может быть снижена до 1,5 % годовых в соответствии с заключенными дополнительными соглашениями к кредитным договорам;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акции (доли в уставном фонде), полученные кредиторами в результате реструктуризации задолженности сельскохозяйственной организации, могут быть переданы в доверительное управление соответствующего рай-, горисполкома (уполномоченных ими организаций) или в коммунальную собственность соответствующей административно-территориальной единицы на безвозмездной основе. При этом не требуется получение специального разрешения (лицензии) на осуществление профессиональной и биржевой деятельности по ценным бумагам для осуществления рай-, горисполкомом (уполномоченными ими организациями) деятельности по доверительному управлению указанными акциями;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кредитор выбирает механизм реструктуризации. В случае </a:t>
            </a:r>
            <a:r>
              <a:rPr lang="ru-RU" sz="4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недостижения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согласованного решения между кредитором и сельскохозяйственной организацией по применению механизмов реструктуризации задолженности бизнес-план разрабатывается с применением механизма предоставления отсрочки на три года с последующей рассрочкой на пять лет;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реструктуризация задолженности организациями-лизингодателями путем предоставления отсрочки до 3 лет с последующей рассрочкой до 5 лет, в случае предоставления им соответствующей отсрочки банками;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возможность преобразования унитарного предприятия в хозяйственное общество по упрощенной схеме (переход прав на земельные участки без проведения аукциона, передача имущества без </a:t>
            </a:r>
            <a:r>
              <a:rPr lang="ru-RU" sz="4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правоудостоверяющих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документов).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95486"/>
            <a:ext cx="8712968" cy="480653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включенных в перечень организаций могут применяться следующие меры по повышению эффективности их управления:</a:t>
            </a:r>
          </a:p>
          <a:p>
            <a:pPr marL="228600" lvl="0" indent="450215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сдача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предприятия как имущественного комплекса сельскохозяйственной организации в аренду, в том числе с правом последующего его выкупа по результатам реализации бизнес-плана по ее финансовому оздоровлению;</a:t>
            </a:r>
          </a:p>
          <a:p>
            <a:pPr marL="228600" lvl="0" indent="450215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передача полномочий исполнительного органа (руководителя) сельскохозяйственной организации по договору другой коммерческой организации (управляющей организации) либо индивидуальному предпринимателю (управляющему), в том числе с правом последующего выкупа имущественного комплекса сельскохозяйственной организации по результатам реализации бизнес-плана;</a:t>
            </a:r>
          </a:p>
          <a:p>
            <a:pPr marL="228600" lvl="0" indent="450215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иные меры, предусмотренные законодательством (передача участниками хозяйственного общества акций (долей в уставном фонде) кредитору, полное либо частичное освобождение от имущественной обязанности по погашению задолженности и другое).</a:t>
            </a:r>
          </a:p>
          <a:p>
            <a:pPr lvl="0">
              <a:spcBef>
                <a:spcPct val="20000"/>
              </a:spcBef>
              <a:defRPr/>
            </a:pPr>
            <a:endParaRPr lang="ru-RU" sz="4000" dirty="0" smtClean="0"/>
          </a:p>
          <a:p>
            <a:pPr lvl="0">
              <a:spcBef>
                <a:spcPct val="20000"/>
              </a:spcBef>
              <a:defRPr/>
            </a:pPr>
            <a:endParaRPr lang="ru-RU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hema_im_kompleks-m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73" y="641840"/>
            <a:ext cx="4279474" cy="4299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5315" y="184644"/>
            <a:ext cx="8510954" cy="346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продажи предприятий как имущественных комплексов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04946" y="2602525"/>
            <a:ext cx="386862" cy="16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1" name="Picture 2" descr="shema_im_kompleks-m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0"/>
          <a:stretch>
            <a:fillRect/>
          </a:stretch>
        </p:blipFill>
        <p:spPr bwMode="auto">
          <a:xfrm>
            <a:off x="4908489" y="879232"/>
            <a:ext cx="4235512" cy="359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55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КСУП «Совхоз «Заря»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9A8AFE0E-8810-4B4F-AC0B-ED3BEB1EACFB}"/>
              </a:ext>
            </a:extLst>
          </p:cNvPr>
          <p:cNvSpPr txBox="1">
            <a:spLocks/>
          </p:cNvSpPr>
          <p:nvPr/>
        </p:nvSpPr>
        <p:spPr>
          <a:xfrm>
            <a:off x="4716016" y="555526"/>
            <a:ext cx="4320480" cy="44644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</a:p>
          <a:p>
            <a:pPr algn="just"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300" noProof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247114,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Беларусь, Гомельская область, </a:t>
            </a:r>
            <a:r>
              <a:rPr lang="ru-RU" sz="13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Лоевский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р-н, </a:t>
            </a:r>
            <a:r>
              <a:rPr lang="ru-RU" sz="13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Ручаевка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Садовая, 5.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Гомеля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км,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центра   </a:t>
            </a:r>
            <a:r>
              <a:rPr lang="ru-RU" sz="13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км. 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8-02347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noProof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2-07-39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2-07-38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ksypzara.ruchaevka@mail.ru</a:t>
            </a:r>
            <a:endParaRPr lang="ru-RU" sz="13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общая земельная площадь –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4373 га, сельскохозяйственные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угодья –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3905 </a:t>
            </a:r>
            <a:r>
              <a:rPr lang="ru-RU" sz="13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га, в том числе пашня – 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2879 га</a:t>
            </a:r>
          </a:p>
          <a:p>
            <a:pPr lvl="0" algn="just"/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Землепользователь: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КСУП «</a:t>
            </a:r>
            <a:r>
              <a:rPr lang="ru-RU" sz="13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Совхоз «Заря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правоустанавливающих документов на участок: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  <a:endParaRPr kumimoji="0" lang="x-none" sz="1300" b="0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режим: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продажа имущественного комплекса или иные формы, не запрещенные законодательством.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объектов недвижимости: 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территории расположено 4 молочно-товарных фермы и 1 доильно-молочный блок; 1 машинно-тракторный парк в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Ручаевка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4263181" cy="4481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5" y="524102"/>
            <a:ext cx="8660206" cy="35203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x-none" sz="20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46515" y="2427734"/>
            <a:ext cx="8667702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68579" tIns="34289" rIns="68579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инфраструктура</a:t>
            </a:r>
            <a:endParaRPr lang="x-none" sz="20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254" y="35593"/>
            <a:ext cx="8978747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lang="ru-RU" sz="21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251520" y="3147815"/>
            <a:ext cx="8652638" cy="157232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b="1" i="1" dirty="0" smtClean="0"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Электроснабжение: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Телекоммуникации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(оптоволокно)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</a:t>
            </a:r>
            <a:r>
              <a:rPr lang="ru-RU" sz="1400" dirty="0" smtClean="0">
                <a:solidFill>
                  <a:schemeClr val="accent6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x-none" sz="1400" dirty="0">
              <a:solidFill>
                <a:schemeClr val="accent6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54" y="952563"/>
            <a:ext cx="8735518" cy="90024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транспортная инфраструктура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асфальтной дороги.</a:t>
            </a:r>
          </a:p>
          <a:p>
            <a:pPr algn="ctr"/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районного центра (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24 км. </a:t>
            </a:r>
            <a:endParaRPr lang="ru-RU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49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480"/>
            <a:ext cx="8784976" cy="14221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Коммунальное сельскохозяйственное унитарное предприятие «Совхоз «</a:t>
            </a:r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Заря» создано </a:t>
            </a: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в соответствии с  решением Гомельского областного исполнительного комитета от </a:t>
            </a:r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29 </a:t>
            </a: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июня 2001 г. № 567, реорганизовано путем присоединения к нему сельскохозяйственного производственного кооператива «Коммунист» (св.21-012), на основании решения Лоевского районного исполнительного комитета от 12 августа 2002 г. № 334, зарегистрировано решением Гомельского областного исполнительного комитета № 625 от 27.09.2002 г. в Едином государственном регистре юридических лиц и индивидуальных предпринимателей за номером 400028730.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Центр предприятия – </a:t>
            </a:r>
            <a:r>
              <a:rPr lang="ru-RU" sz="1200" b="1" dirty="0" err="1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аг</a:t>
            </a:r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200" b="1" dirty="0" err="1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Ручаевка</a:t>
            </a:r>
            <a:endPara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Основным видом деятельности КСУП «Совхоз «Заря» является производство сельскохозяйственной продукции: в животноводстве – производство молока и мяса крупного рогатого скота, в растениеводстве – производство зерна и кормов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01.01.2022 года насчитывается 1,8 </a:t>
            </a:r>
            <a:r>
              <a:rPr lang="ru-RU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тыс.голов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КРС, в том числе 696 голов коров. Плотность  скота на  100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сельхозугодий – 47 голов, в том числе коров – 20 голов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95891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плодородия почвы сельхозугодий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22,9 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пашни – 24,8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предприятия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7574"/>
            <a:ext cx="8208912" cy="38164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растениеводства: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- отделение  </a:t>
            </a:r>
            <a:r>
              <a:rPr lang="ru-RU" sz="2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Ручаевка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животноводства: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- 4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молочно-товарных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фермы;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доильно-молочный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Автотракторный парк: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машинно-тракторный парк в д. </a:t>
            </a:r>
            <a:r>
              <a:rPr lang="ru-RU" sz="2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Ручаевка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–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101 человек.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80" y="897562"/>
            <a:ext cx="4007482" cy="178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771406" y="921966"/>
            <a:ext cx="3788729" cy="1733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154" y="87475"/>
            <a:ext cx="8307692" cy="4233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873930">
              <a:lnSpc>
                <a:spcPct val="80000"/>
              </a:lnSpc>
              <a:defRPr/>
            </a:pPr>
            <a:r>
              <a:rPr lang="ru-RU" sz="2400" dirty="0"/>
              <a:t> 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КСУП «Совхоз «Заря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5110" y="249492"/>
            <a:ext cx="3939692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79252">
              <a:defRPr/>
            </a:pPr>
            <a:r>
              <a:rPr lang="ru-RU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МТФ на 614 голов</a:t>
            </a:r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151 дойная корова в  н.п. </a:t>
            </a:r>
            <a:r>
              <a:rPr lang="ru-RU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Димамерки</a:t>
            </a:r>
            <a:endParaRPr lang="ru-RU" sz="1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7117" y="445008"/>
            <a:ext cx="3788729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МТФ № 1  на 378 голов, в том числе 301 дойная корова </a:t>
            </a:r>
            <a:r>
              <a:rPr lang="ru-RU" sz="1400" b="1" kern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1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kern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Ручаевка</a:t>
            </a:r>
            <a:endParaRPr lang="ru-RU" sz="1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54" y="3226121"/>
            <a:ext cx="4007482" cy="17556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517" y="2716547"/>
            <a:ext cx="4007483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МТФ № 2 на 453 голов, в том числе 97 дойных коров в н.п. </a:t>
            </a:r>
            <a:r>
              <a:rPr lang="ru-RU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Ручаевка</a:t>
            </a:r>
            <a:endParaRPr lang="ru-RU" sz="1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Содержимо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873" y="3255077"/>
            <a:ext cx="3788728" cy="17255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7873" y="2719998"/>
            <a:ext cx="3722259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ДМБ на 385 голов, в том числе 247 дойных коров в н.п. Ново-Кузнечная</a:t>
            </a:r>
            <a:endParaRPr lang="ru-RU" sz="1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48351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земельных угодий: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01373"/>
              </p:ext>
            </p:extLst>
          </p:nvPr>
        </p:nvGraphicFramePr>
        <p:xfrm>
          <a:off x="0" y="1347617"/>
          <a:ext cx="4499992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27534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земельная площадь 4373 га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255828"/>
              </p:ext>
            </p:extLst>
          </p:nvPr>
        </p:nvGraphicFramePr>
        <p:xfrm>
          <a:off x="4644008" y="1275607"/>
          <a:ext cx="4392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99992" y="627534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сельскохозяйственных земель 3905 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555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Сельскохозяйственная техника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6"/>
            <a:ext cx="8352928" cy="38164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трактора 14 ед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энергонасыщенных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-3522 –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ед.;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комбайны зерноуборочные – 3 ед., нагрузка на 1 комбайн  415 га;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комбайны кормоуборочные – 3 ед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комбинированные посевные агрегаты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ед., нагрузка на 1 пос. агрегат 515 га;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плуги 8-9 корпусные 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плуги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корпусные – 1 ед.;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раздатчики кормов для КРС 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ед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18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моб.разд.смеси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ед.;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2C6F4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косилки тракторные с шириной захвата </a:t>
            </a:r>
            <a:r>
              <a:rPr lang="ru-RU" sz="1800" dirty="0" smtClean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–2 ед.;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грабли </a:t>
            </a:r>
            <a:r>
              <a:rPr lang="ru-RU" sz="1800" dirty="0" err="1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валкообразователи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–2 ед.;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трамбовщики </a:t>
            </a:r>
            <a:r>
              <a:rPr lang="ru-RU" sz="1800" dirty="0" err="1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Амкодор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352 –1 ед</a:t>
            </a:r>
            <a:r>
              <a:rPr lang="ru-RU" sz="1800" dirty="0" smtClean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К-700/701 – 1 ед</a:t>
            </a:r>
            <a:r>
              <a:rPr lang="ru-RU" sz="1800" dirty="0" smtClean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solidFill>
                <a:srgbClr val="D3EDE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комбинированные пресс-обмотчики – </a:t>
            </a:r>
            <a:r>
              <a:rPr lang="ru-RU" sz="1800" dirty="0" smtClean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800" dirty="0" smtClean="0">
                <a:solidFill>
                  <a:srgbClr val="D3EDE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D3EDE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154" y="87475"/>
            <a:ext cx="8307692" cy="4233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873930">
              <a:lnSpc>
                <a:spcPct val="80000"/>
              </a:lnSpc>
              <a:defRPr/>
            </a:pPr>
            <a:r>
              <a:rPr lang="ru-RU" sz="2400" dirty="0"/>
              <a:t> 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КСУП «Совхоз «Заря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49" y="789553"/>
            <a:ext cx="3622170" cy="199865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65110" y="461626"/>
            <a:ext cx="3939692" cy="327925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79252">
              <a:defRPr/>
            </a:pP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Зерносклад в </a:t>
            </a:r>
            <a:r>
              <a:rPr lang="ru-RU" sz="1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Ручаевка</a:t>
            </a:r>
            <a:endParaRPr lang="ru-RU" sz="1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927137" y="789552"/>
            <a:ext cx="3809610" cy="19986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1407" y="350971"/>
            <a:ext cx="3954439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4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Незавершенное строительство КЗС-15 Т </a:t>
            </a:r>
            <a:r>
              <a:rPr lang="ru-RU" sz="1400" b="1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400" b="1" kern="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1400" b="1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kern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Ручаевка</a:t>
            </a:r>
            <a:endParaRPr lang="ru-RU" sz="14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48" y="3042124"/>
            <a:ext cx="3622171" cy="19529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9628" y="2781675"/>
            <a:ext cx="365579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МТП в </a:t>
            </a:r>
            <a:r>
              <a:rPr lang="ru-RU" sz="1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Ручаевка</a:t>
            </a:r>
            <a:endParaRPr lang="ru-RU" sz="1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37" y="3042125"/>
            <a:ext cx="3809610" cy="19529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7875" y="2781675"/>
            <a:ext cx="3722259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4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Ремонтная мастерская в </a:t>
            </a:r>
            <a:r>
              <a:rPr lang="ru-RU" sz="1400" b="1" kern="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</a:t>
            </a:r>
            <a:r>
              <a:rPr lang="ru-RU" sz="1400" b="1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400" b="1" kern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Ручаевка</a:t>
            </a:r>
            <a:endParaRPr lang="ru-RU" sz="14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ема Office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1287</Words>
  <Application>Microsoft Office PowerPoint</Application>
  <PresentationFormat>Экран (16:9)</PresentationFormat>
  <Paragraphs>122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Schoolbook</vt:lpstr>
      <vt:lpstr>Constantia</vt:lpstr>
      <vt:lpstr>Times New Roman</vt:lpstr>
      <vt:lpstr>Wingdings 2</vt:lpstr>
      <vt:lpstr>3_Тема Office</vt:lpstr>
      <vt:lpstr>4_Тема Office</vt:lpstr>
      <vt:lpstr>5_Тема Office</vt:lpstr>
      <vt:lpstr>Поток</vt:lpstr>
      <vt:lpstr>1_Поток</vt:lpstr>
      <vt:lpstr>Коммунальное сельскохозяйственное унитарное предприятие «Совхоз «Заря» Лоевского района</vt:lpstr>
      <vt:lpstr>КСУП «Совхоз «Заря»</vt:lpstr>
      <vt:lpstr>Транспортная инфраструктура</vt:lpstr>
      <vt:lpstr>  </vt:lpstr>
      <vt:lpstr>Структура предприятия</vt:lpstr>
      <vt:lpstr>Презентация PowerPoint</vt:lpstr>
      <vt:lpstr>Структура земельных угодий:</vt:lpstr>
      <vt:lpstr>Сельскохозяйственная техника</vt:lpstr>
      <vt:lpstr>Презентация PowerPoint</vt:lpstr>
      <vt:lpstr>Объёмы производства  продукции растениеводства в 2022 году</vt:lpstr>
      <vt:lpstr>   Объёмы производства продукции животноводства в 2022 году</vt:lpstr>
      <vt:lpstr>Показатели финансово-хозяйственной деятельности предприятия в 2022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157</cp:revision>
  <cp:lastPrinted>2022-05-23T06:09:53Z</cp:lastPrinted>
  <dcterms:created xsi:type="dcterms:W3CDTF">2022-01-23T16:04:38Z</dcterms:created>
  <dcterms:modified xsi:type="dcterms:W3CDTF">2022-12-02T12:33:24Z</dcterms:modified>
</cp:coreProperties>
</file>