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2" r:id="rId2"/>
    <p:sldId id="363" r:id="rId3"/>
    <p:sldId id="364" r:id="rId4"/>
    <p:sldId id="383" r:id="rId5"/>
    <p:sldId id="365" r:id="rId6"/>
    <p:sldId id="386" r:id="rId7"/>
    <p:sldId id="366" r:id="rId8"/>
    <p:sldId id="367" r:id="rId9"/>
    <p:sldId id="368" r:id="rId10"/>
    <p:sldId id="369" r:id="rId11"/>
    <p:sldId id="394" r:id="rId12"/>
  </p:sldIdLst>
  <p:sldSz cx="12192000" cy="6858000"/>
  <p:notesSz cx="6805613" cy="99441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6" y="1959429"/>
            <a:ext cx="98208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black"/>
                </a:solidFill>
                <a:latin typeface="Calibri Light"/>
              </a:rPr>
              <a:t>Площадка №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4</a:t>
            </a:r>
            <a:r>
              <a:rPr lang="ru-RU" sz="4400" dirty="0">
                <a:solidFill>
                  <a:prstClr val="black"/>
                </a:solidFill>
                <a:latin typeface="Calibri Light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alibri Light"/>
              </a:rPr>
            </a:br>
            <a:r>
              <a:rPr lang="ru-RU" sz="4400" dirty="0" err="1" smtClean="0">
                <a:solidFill>
                  <a:prstClr val="black"/>
                </a:solidFill>
                <a:latin typeface="Calibri Light"/>
              </a:rPr>
              <a:t>г.п.Лоев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, </a:t>
            </a:r>
            <a:r>
              <a:rPr lang="ru-RU" sz="4400" dirty="0" err="1" smtClean="0">
                <a:solidFill>
                  <a:prstClr val="black"/>
                </a:solidFill>
                <a:latin typeface="Calibri Light"/>
              </a:rPr>
              <a:t>ул.Пролетарская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, 54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7" y="365126"/>
            <a:ext cx="11091553" cy="5967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73305"/>
              </p:ext>
            </p:extLst>
          </p:nvPr>
        </p:nvGraphicFramePr>
        <p:xfrm>
          <a:off x="838200" y="1116013"/>
          <a:ext cx="10515600" cy="4770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64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5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72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1.1.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1.2.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Электросети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7,5 тыс. рублей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27,5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50 кВт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400 кВт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 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8,4 </a:t>
                      </a: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500м</a:t>
                      </a:r>
                      <a:r>
                        <a:rPr lang="ru-RU" baseline="30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/час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1,0 тыс.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Подключение связи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12,7 </a:t>
                      </a:r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тыс. </a:t>
                      </a: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инфраструктурные </a:t>
                      </a:r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затраты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29,6 тыс. рублей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49,6 тыс. рублей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общие </a:t>
                      </a: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затраты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30,8 тыс. рублей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50,8 тыс. рублей</a:t>
                      </a:r>
                      <a:endParaRPr lang="ru-RU" baseline="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x-none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8544" y="5895973"/>
            <a:ext cx="4948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i="1" dirty="0">
                <a:solidFill>
                  <a:prstClr val="black"/>
                </a:solidFill>
              </a:rPr>
              <a:t>* - стоимость ориентировочная и предварительная</a:t>
            </a:r>
            <a:endParaRPr lang="x-none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269" y="1204472"/>
            <a:ext cx="1099654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9BBB59"/>
              </a:buClr>
              <a:buSzPct val="95000"/>
              <a:defRPr/>
            </a:pPr>
            <a:r>
              <a:rPr lang="ru-RU" b="1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Способ получения земельного участка: </a:t>
            </a:r>
            <a:r>
              <a:rPr lang="ru-RU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заключение договора аренды на земельный участок по результатам аукциона по продаже капитальных </a:t>
            </a:r>
            <a:r>
              <a:rPr lang="ru-RU" dirty="0" smtClean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строений</a:t>
            </a:r>
            <a:endParaRPr lang="ru-RU" dirty="0">
              <a:solidFill>
                <a:srgbClr val="D3EDE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приобретения недвижимости: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аукцион</a:t>
            </a:r>
          </a:p>
          <a:p>
            <a:pPr lvl="0" algn="just">
              <a:buClr>
                <a:srgbClr val="9BBB59"/>
              </a:buClr>
              <a:buSzPct val="95000"/>
              <a:defRPr/>
            </a:pPr>
            <a:endParaRPr lang="x-none">
              <a:solidFill>
                <a:srgbClr val="D3EDE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269" y="558141"/>
            <a:ext cx="771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269" y="2056450"/>
            <a:ext cx="850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34199"/>
              </p:ext>
            </p:extLst>
          </p:nvPr>
        </p:nvGraphicFramePr>
        <p:xfrm>
          <a:off x="609600" y="2671413"/>
          <a:ext cx="10933216" cy="3844578"/>
        </p:xfrm>
        <a:graphic>
          <a:graphicData uri="http://schemas.openxmlformats.org/drawingml/2006/table">
            <a:tbl>
              <a:tblPr firstRow="1" bandRow="1"/>
              <a:tblGrid>
                <a:gridCol w="3644405"/>
                <a:gridCol w="4052883"/>
                <a:gridCol w="3235928"/>
              </a:tblGrid>
              <a:tr h="3878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9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669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435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2433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09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140" y="475014"/>
            <a:ext cx="5461660" cy="570195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900" b="1" dirty="0">
                <a:solidFill>
                  <a:prstClr val="black"/>
                </a:solidFill>
              </a:rPr>
              <a:t>Схема </a:t>
            </a:r>
            <a:r>
              <a:rPr lang="ru-RU" sz="1900" b="1" dirty="0" smtClean="0">
                <a:solidFill>
                  <a:prstClr val="black"/>
                </a:solidFill>
              </a:rPr>
              <a:t>площадки </a:t>
            </a:r>
            <a:endParaRPr lang="ru-RU" sz="19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0324" y="534391"/>
            <a:ext cx="5691250" cy="5830784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г.п.Лоев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Пролетарская, 54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Кадастровый номер земельного участка: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323055100001002784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2,6242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Землепользователь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Лоевское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РАЙПО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частная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правоустанавливающих документов на участок: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имеется, требуется уточнение</a:t>
            </a:r>
            <a:endParaRPr lang="x-none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Правовой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Декрет Президента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Беларусь от 07.05.2012 № 6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земель: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 промышленности, транспорта, связи, энергетики, обороны и иного назначения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недвижимости: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3 объекта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правоустанавливающих документов на объекты недвижимости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паспорт, требуется уточнение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r="19292"/>
          <a:stretch/>
        </p:blipFill>
        <p:spPr>
          <a:xfrm>
            <a:off x="755074" y="1161803"/>
            <a:ext cx="5181600" cy="38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92530"/>
            <a:ext cx="5181600" cy="5084433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u="sng" dirty="0">
                <a:solidFill>
                  <a:prstClr val="black"/>
                </a:solidFill>
              </a:rPr>
              <a:t>Объекты недвижимости</a:t>
            </a:r>
          </a:p>
          <a:p>
            <a:pPr marL="0" lvl="0" indent="0" algn="ctr">
              <a:buNone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600" b="1" dirty="0" smtClean="0">
                <a:solidFill>
                  <a:prstClr val="black"/>
                </a:solidFill>
              </a:rPr>
              <a:t>Общая </a:t>
            </a:r>
            <a:r>
              <a:rPr lang="ru-RU" sz="1600" b="1" dirty="0">
                <a:solidFill>
                  <a:prstClr val="black"/>
                </a:solidFill>
              </a:rPr>
              <a:t>информация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площадь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2348,74 м2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Наименование объектов:</a:t>
            </a:r>
          </a:p>
          <a:p>
            <a:pPr marL="0" lvl="0" indent="0" algn="just"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Колбасный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цех со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скотоубойным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пунктом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(652,64 м²,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инв. №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340/С-312406;</a:t>
            </a:r>
          </a:p>
          <a:p>
            <a:pPr marL="0" lvl="0" indent="0" algn="just"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Холодильник (996,1 м², инв. №340/1-312253);</a:t>
            </a:r>
          </a:p>
          <a:p>
            <a:pPr marL="0" lvl="0" indent="0" algn="just"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Овощехранилище (700 м², инв. №340/1-290108).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производственной базы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16281"/>
            <a:ext cx="5181600" cy="5060682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Схема площадки </a:t>
            </a:r>
            <a:r>
              <a:rPr lang="ru-RU" sz="1600" b="1" i="1" dirty="0" smtClean="0">
                <a:solidFill>
                  <a:prstClr val="black"/>
                </a:solidFill>
              </a:rPr>
              <a:t>с возможной границей</a:t>
            </a:r>
            <a:endParaRPr lang="x-none" sz="16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5"/>
          <a:stretch/>
        </p:blipFill>
        <p:spPr>
          <a:xfrm>
            <a:off x="6172200" y="1836461"/>
            <a:ext cx="5188527" cy="36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894" y="261257"/>
            <a:ext cx="74268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+mj-lt"/>
              </a:rPr>
              <a:t>Объекты недвижимости</a:t>
            </a:r>
          </a:p>
        </p:txBody>
      </p:sp>
      <p:pic>
        <p:nvPicPr>
          <p:cNvPr id="3" name="Рисунок 2" descr="D:\2022\Инвестиции\Рабочая группа\Материал к презентации\фото цеха по убою\50f4dd461ba2d076a6ed9a9f0ddb20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0" y="860138"/>
            <a:ext cx="3846623" cy="366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2022\Инвестиции\Рабочая группа\Материал к презентации\фото цеха по убою\01d7b6613da939640b4d39b28af7673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824512"/>
            <a:ext cx="3767504" cy="366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22\Инвестиции\Рабочая группа\Материал к презентации\фото цеха по убою\d819871401c9745b50916c7b5a390a3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3829"/>
            <a:ext cx="2719449" cy="380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5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261259"/>
            <a:ext cx="10580915" cy="6293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Фактическая инфраструктура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6269" y="878775"/>
            <a:ext cx="7018314" cy="1508165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инфраструктура: 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Электроэнергия: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имеется (10 кВт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ТУ выданных ранее)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Водоснабжение: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имеется,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диаметр 110мм</a:t>
            </a:r>
            <a:endParaRPr lang="ru-RU" sz="14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Водоотведение</a:t>
            </a: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предприятии имеется своя система водоотведения, установлена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КНС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42712" y="890649"/>
            <a:ext cx="3859480" cy="1448790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Асфальтированная проезжая часть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дорог:  Р-32 –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0,85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км, Р-125 –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0,16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км, М-10-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44,5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Железная дорога: до станции Речица – 60 км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771" y="2505694"/>
            <a:ext cx="10580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+mj-lt"/>
              </a:rPr>
              <a:t>Потенциальная инфраструктура</a:t>
            </a:r>
            <a:endParaRPr lang="x-none" sz="3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268" y="3163052"/>
            <a:ext cx="10913422" cy="2862322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5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инфраструктура:</a:t>
            </a:r>
          </a:p>
          <a:p>
            <a:pPr lvl="0"/>
            <a:r>
              <a:rPr lang="ru-RU" sz="15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Электроэнергия: </a:t>
            </a:r>
          </a:p>
          <a:p>
            <a:pPr lvl="0"/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потребляемой мощности до 50 кВт – строительство КЛ-0,4 </a:t>
            </a:r>
            <a:r>
              <a:rPr lang="ru-RU" sz="1500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ТП </a:t>
            </a:r>
            <a:r>
              <a:rPr lang="ru-RU" sz="15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№117/258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протяжённостью 50м (стоимость 7,5 тыс. рублей).</a:t>
            </a:r>
          </a:p>
          <a:p>
            <a:pPr lvl="0"/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потребляемой мощности до 400 кВт – строительство КЛ-0,4 </a:t>
            </a:r>
            <a:r>
              <a:rPr lang="ru-RU" sz="1500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 ТП </a:t>
            </a:r>
            <a:r>
              <a:rPr lang="ru-RU" sz="15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№117/258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протяженностью 50м (стоимость 7,5 тыс. рублей). Реконструкция ТП </a:t>
            </a:r>
            <a:r>
              <a:rPr lang="ru-RU" sz="15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№117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(замена трансформатора, ячеек КСО и  ЩО-70) (стоимость 20 тыс. рублей).</a:t>
            </a:r>
          </a:p>
          <a:p>
            <a:pPr lvl="0"/>
            <a:r>
              <a:rPr lang="ru-RU" sz="15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Газоснабжение</a:t>
            </a:r>
            <a:r>
              <a:rPr lang="ru-RU" sz="15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существующий киоск </a:t>
            </a:r>
            <a:r>
              <a:rPr lang="ru-RU" sz="15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№3;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кран №4, Ø50. Расстояние от объекта до точки подключения – 20 м, давление в точке подключения 1,2МПа, на котором может быть обеспечена нагрузка 500м куб/час. Ориентировочная стоимость 8,4 тыс. рублей. Стоимость СМР подлежат уточнению на стадии разработки </a:t>
            </a:r>
            <a:r>
              <a:rPr lang="ru-RU" sz="1500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предпроектной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(проектно-сметной) документации.</a:t>
            </a:r>
          </a:p>
          <a:p>
            <a:pPr lvl="0"/>
            <a:r>
              <a:rPr lang="ru-RU" sz="15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Водоснабжение</a:t>
            </a:r>
            <a:r>
              <a:rPr lang="ru-RU" sz="15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диаметр 110мм, центральный водопровод проложен по территории  предприятия, пропускная способность 1641м</a:t>
            </a:r>
            <a:r>
              <a:rPr lang="ru-RU" sz="1500" i="1" baseline="30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5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Сумма расходов 1,0 тыс.  рублей</a:t>
            </a:r>
            <a:endParaRPr lang="ru-RU" sz="1500" b="1" i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Телекоммуникации </a:t>
            </a:r>
            <a:r>
              <a:rPr lang="ru-RU" sz="15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(оптоволокно): </a:t>
            </a:r>
            <a:r>
              <a:rPr lang="ru-RU" sz="15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до точки подключения </a:t>
            </a:r>
            <a:r>
              <a:rPr lang="ru-RU" sz="15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1,4 км. Стоимость – 12,7 тыс. рублей</a:t>
            </a:r>
            <a:endParaRPr lang="ru-RU" sz="15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039" y="166255"/>
            <a:ext cx="9215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Инженерно-техническое обеспечение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2" y="812586"/>
            <a:ext cx="7113319" cy="549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6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8769" y="985652"/>
            <a:ext cx="5331031" cy="5191311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Ограничения (обременения) </a:t>
            </a: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прав: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На площади 0,4392 га в связи с расположением в охранных зонах электрических сетей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Удаленность границ от жилой застройки: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290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x-none" sz="1800" i="1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/>
              <a:ea typeface="MS Gothic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73777"/>
            <a:ext cx="5181600" cy="5203186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847, Санитарные нормы и правила «Требования к организации зон санитарной охраны источников и централизованных систем питьевого водоснабжения», утвержденные постановлением Министерства Здравоохранения Республики Беларусь от 30 декабря 2016г. №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</a:rPr>
              <a:t>142.</a:t>
            </a:r>
            <a:endParaRPr lang="ru-RU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754"/>
            <a:ext cx="10515600" cy="57001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Инвестиционные предложения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387" y="855023"/>
            <a:ext cx="11388436" cy="5533902"/>
          </a:xfrm>
          <a:ln>
            <a:solidFill>
              <a:schemeClr val="accent6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производства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рганизация цеха по убою скота (убой скота, </a:t>
            </a:r>
            <a:r>
              <a:rPr lang="ru-RU" sz="1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обваловка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охлаждение мяса). Наличие необходимого помещения и оборудования;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виды деятельности, не запрещенные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  <a:defRPr/>
            </a:pPr>
            <a:endParaRPr lang="en-US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832298"/>
              </p:ext>
            </p:extLst>
          </p:nvPr>
        </p:nvGraphicFramePr>
        <p:xfrm>
          <a:off x="838200" y="1175656"/>
          <a:ext cx="10515600" cy="24819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2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0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3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9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6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Критерии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19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 отведения земельного участка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Около 1,2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548"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1,2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0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3769</TotalTime>
  <Words>741</Words>
  <Application>Microsoft Office PowerPoint</Application>
  <PresentationFormat>Произвольный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Фактическая инфраструктура</vt:lpstr>
      <vt:lpstr>Презентация PowerPoint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311</cp:revision>
  <cp:lastPrinted>2022-03-17T08:07:45Z</cp:lastPrinted>
  <dcterms:created xsi:type="dcterms:W3CDTF">2022-02-28T06:52:00Z</dcterms:created>
  <dcterms:modified xsi:type="dcterms:W3CDTF">2023-04-17T08:40:27Z</dcterms:modified>
</cp:coreProperties>
</file>