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258" r:id="rId3"/>
    <p:sldId id="259" r:id="rId4"/>
    <p:sldId id="380" r:id="rId5"/>
    <p:sldId id="385" r:id="rId6"/>
    <p:sldId id="260" r:id="rId7"/>
    <p:sldId id="276" r:id="rId8"/>
    <p:sldId id="265" r:id="rId9"/>
    <p:sldId id="268" r:id="rId10"/>
    <p:sldId id="266" r:id="rId11"/>
    <p:sldId id="267" r:id="rId12"/>
    <p:sldId id="391" r:id="rId13"/>
  </p:sldIdLst>
  <p:sldSz cx="12192000" cy="6858000"/>
  <p:notesSz cx="6805613" cy="99441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3A9C48-9673-42C0-A331-691CE74F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8" y="194535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Площадка 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№ 1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г.п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Лоев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ул.Ленина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84</a:t>
            </a:r>
            <a:endParaRPr lang="x-none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30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10000"/>
                  </a:schemeClr>
                </a:solidFill>
              </a:rPr>
              <a:t>Финансовый блок</a:t>
            </a:r>
            <a:endParaRPr lang="x-none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6336613"/>
              </p:ext>
            </p:extLst>
          </p:nvPr>
        </p:nvGraphicFramePr>
        <p:xfrm>
          <a:off x="838200" y="1244348"/>
          <a:ext cx="10241130" cy="25603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18411">
                  <a:extLst>
                    <a:ext uri="{9D8B030D-6E8A-4147-A177-3AD203B41FA5}">
                      <a16:colId xmlns:a16="http://schemas.microsoft.com/office/drawing/2014/main" xmlns="" val="3044292383"/>
                    </a:ext>
                  </a:extLst>
                </a:gridCol>
                <a:gridCol w="3763459">
                  <a:extLst>
                    <a:ext uri="{9D8B030D-6E8A-4147-A177-3AD203B41FA5}">
                      <a16:colId xmlns:a16="http://schemas.microsoft.com/office/drawing/2014/main" xmlns="" val="2841256447"/>
                    </a:ext>
                  </a:extLst>
                </a:gridCol>
                <a:gridCol w="2059619">
                  <a:extLst>
                    <a:ext uri="{9D8B030D-6E8A-4147-A177-3AD203B41FA5}">
                      <a16:colId xmlns:a16="http://schemas.microsoft.com/office/drawing/2014/main" xmlns="" val="365309803"/>
                    </a:ext>
                  </a:extLst>
                </a:gridCol>
                <a:gridCol w="3799641">
                  <a:extLst>
                    <a:ext uri="{9D8B030D-6E8A-4147-A177-3AD203B41FA5}">
                      <a16:colId xmlns:a16="http://schemas.microsoft.com/office/drawing/2014/main" xmlns="" val="1056176011"/>
                    </a:ext>
                  </a:extLst>
                </a:gridCol>
              </a:tblGrid>
              <a:tr h="38415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№ п/п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Критерий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Источник финансирования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76468"/>
                  </a:ext>
                </a:extLst>
              </a:tr>
              <a:tr h="38415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 отведения земельного участка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Не требуется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x-none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3358192"/>
                  </a:ext>
                </a:extLst>
              </a:tr>
              <a:tr h="38415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 изготовления документации по зданиям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Не требуется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679041"/>
                  </a:ext>
                </a:extLst>
              </a:tr>
              <a:tr h="384150"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организационные затраты:</a:t>
                      </a:r>
                      <a:endParaRPr lang="x-none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0 </a:t>
                      </a:r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тыс. руб.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279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67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74" y="-106871"/>
            <a:ext cx="10570820" cy="78562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10000"/>
                  </a:schemeClr>
                </a:solidFill>
              </a:rPr>
              <a:t>Финансовый блок: подведение инфраструктуры</a:t>
            </a:r>
            <a:endParaRPr lang="x-none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2851961"/>
              </p:ext>
            </p:extLst>
          </p:nvPr>
        </p:nvGraphicFramePr>
        <p:xfrm>
          <a:off x="755072" y="795646"/>
          <a:ext cx="10858995" cy="46895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7318">
                  <a:extLst>
                    <a:ext uri="{9D8B030D-6E8A-4147-A177-3AD203B41FA5}">
                      <a16:colId xmlns:a16="http://schemas.microsoft.com/office/drawing/2014/main" xmlns="" val="3044292383"/>
                    </a:ext>
                  </a:extLst>
                </a:gridCol>
                <a:gridCol w="3212937">
                  <a:extLst>
                    <a:ext uri="{9D8B030D-6E8A-4147-A177-3AD203B41FA5}">
                      <a16:colId xmlns:a16="http://schemas.microsoft.com/office/drawing/2014/main" xmlns="" val="2841256447"/>
                    </a:ext>
                  </a:extLst>
                </a:gridCol>
                <a:gridCol w="1913047">
                  <a:extLst>
                    <a:ext uri="{9D8B030D-6E8A-4147-A177-3AD203B41FA5}">
                      <a16:colId xmlns:a16="http://schemas.microsoft.com/office/drawing/2014/main" xmlns="" val="365309803"/>
                    </a:ext>
                  </a:extLst>
                </a:gridCol>
                <a:gridCol w="2549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15781">
                  <a:extLst>
                    <a:ext uri="{9D8B030D-6E8A-4147-A177-3AD203B41FA5}">
                      <a16:colId xmlns:a16="http://schemas.microsoft.com/office/drawing/2014/main" xmlns="" val="2598786781"/>
                    </a:ext>
                  </a:extLst>
                </a:gridCol>
              </a:tblGrid>
              <a:tr h="5645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№ п/п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Критерий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Стоимость*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Мощность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Источник финансирования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76468"/>
                  </a:ext>
                </a:extLst>
              </a:tr>
              <a:tr h="3268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Электросети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679041"/>
                  </a:ext>
                </a:extLst>
              </a:tr>
              <a:tr h="3268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1.1.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1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15,0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тыс. рублей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50 кВт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en-US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68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1.2.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35,0 тыс.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рублей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400 кВт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en-US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44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2. 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Газоснабжение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6,3 тыс. рублей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50м</a:t>
                      </a:r>
                      <a:r>
                        <a:rPr kumimoji="0" lang="ru-RU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/час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7937752"/>
                  </a:ext>
                </a:extLst>
              </a:tr>
              <a:tr h="32682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Водоснабжение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1,8 тыс</a:t>
                      </a:r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рублей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1641м</a:t>
                      </a:r>
                      <a:r>
                        <a:rPr lang="ru-RU" sz="1600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/</a:t>
                      </a:r>
                      <a:r>
                        <a:rPr lang="ru-RU" sz="16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сут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., 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Ø 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110 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мм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4436991"/>
                  </a:ext>
                </a:extLst>
              </a:tr>
              <a:tr h="3744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Водоотведение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3,6 тыс</a:t>
                      </a:r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рублей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1341492"/>
                  </a:ext>
                </a:extLst>
              </a:tr>
              <a:tr h="37446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Подведение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связи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12,7 тыс. рублей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оптоволокно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13332">
                <a:tc>
                  <a:txBody>
                    <a:bodyPr/>
                    <a:lstStyle/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инфраструктурные затраты: Вариант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600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39,4 тыс</a:t>
                      </a:r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59,4  </a:t>
                      </a:r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тыс.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рублей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1047876"/>
                  </a:ext>
                </a:extLst>
              </a:tr>
              <a:tr h="802204">
                <a:tc>
                  <a:txBody>
                    <a:bodyPr/>
                    <a:lstStyle/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общие затраты: </a:t>
                      </a:r>
                      <a:endParaRPr lang="ru-RU" sz="1600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</a:t>
                      </a:r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aseline="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39,4 тыс. рублей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59,4  тыс. рублей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kumimoji="0" lang="x-none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483476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0730" y="5833084"/>
            <a:ext cx="5118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i="1" dirty="0" smtClean="0">
                <a:solidFill>
                  <a:prstClr val="black"/>
                </a:solidFill>
              </a:rPr>
              <a:t>* - стоимость ориентировочная и предварительная</a:t>
            </a:r>
            <a:endParaRPr lang="x-none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5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889" y="356261"/>
            <a:ext cx="7867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D3EDE0">
                    <a:lumMod val="10000"/>
                  </a:srgbClr>
                </a:solidFill>
                <a:latin typeface="Calibri"/>
              </a:rPr>
              <a:t>Способ приобретения</a:t>
            </a:r>
            <a:endParaRPr lang="ru-RU" dirty="0">
              <a:solidFill>
                <a:srgbClr val="3B956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889" y="2078188"/>
            <a:ext cx="8657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kern="0" dirty="0">
                <a:solidFill>
                  <a:prstClr val="black"/>
                </a:solidFill>
                <a:latin typeface="Calibri"/>
              </a:rPr>
              <a:t>Контактные данные ответственных лиц</a:t>
            </a:r>
            <a:endParaRPr lang="ru-RU" sz="3600" kern="0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225803"/>
              </p:ext>
            </p:extLst>
          </p:nvPr>
        </p:nvGraphicFramePr>
        <p:xfrm>
          <a:off x="609600" y="2724518"/>
          <a:ext cx="10515600" cy="3926640"/>
        </p:xfrm>
        <a:graphic>
          <a:graphicData uri="http://schemas.openxmlformats.org/drawingml/2006/table">
            <a:tbl>
              <a:tblPr firstRow="1" bandRow="1"/>
              <a:tblGrid>
                <a:gridCol w="3505200"/>
                <a:gridCol w="3898075"/>
                <a:gridCol w="3112325"/>
              </a:tblGrid>
              <a:tr h="38788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Телефон 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949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МЕЛЬНИК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Игорь Николаевич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председателя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8-02347-20835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66949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ЗУБАРЬ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Светлана Сергеевна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отдела экономики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8-02347-20848, 20510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64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СУРЖИК </a:t>
                      </a:r>
                    </a:p>
                    <a:p>
                      <a:r>
                        <a:rPr lang="ru-RU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Алексей Михайлович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отдела землеустройства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8-02347-52834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2433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ВИНИЧЕК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Егор Андреевич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начальника отдела жилищно-коммунального хозяйства, архитектуры и строительства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8-02347-20130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3765" y="914400"/>
            <a:ext cx="10889673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9BBB59"/>
              </a:buClr>
              <a:buSzPct val="95000"/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 получения земельного участка: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заключение договора аренды на земельный участок по результатам аукциона по продаже капитальных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строений.</a:t>
            </a:r>
          </a:p>
          <a:p>
            <a:pPr lvl="0" algn="just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ru-RU" b="1" dirty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Способ приобретения недвижимости:</a:t>
            </a:r>
            <a:r>
              <a:rPr lang="ru-RU" i="1" dirty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аукцион</a:t>
            </a:r>
          </a:p>
          <a:p>
            <a:pPr lvl="0" algn="just">
              <a:spcBef>
                <a:spcPct val="20000"/>
              </a:spcBef>
              <a:buClr>
                <a:srgbClr val="9BBB59"/>
              </a:buClr>
              <a:buSzPct val="95000"/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7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18646" y="653143"/>
            <a:ext cx="4952783" cy="5937662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Гомельская область,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г.п.Лоев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ул. Ленина, 84</a:t>
            </a:r>
            <a:endParaRPr lang="ru-RU" sz="16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Кадастровые 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номера земельных участков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323055100001002615, 323055100001002616,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3230551000010026154</a:t>
            </a:r>
            <a:endParaRPr lang="ru-RU" sz="16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площадь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3,6774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(0,1781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га;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3,0059 га; 0,4934 га)</a:t>
            </a:r>
            <a:endParaRPr lang="ru-RU" sz="16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Землепользователь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«Лоевский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Агротехсервис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собственности: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частная</a:t>
            </a:r>
            <a:endParaRPr lang="ru-RU" sz="16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правоустанавливающих документов на участок: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имеется</a:t>
            </a:r>
            <a:endParaRPr lang="x-none" sz="16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Правовой режим: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Декрет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Президента Республики Беларусь от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07.05.2012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pPr algn="just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земель: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земли промышленности, транспорта, связи, энергетики, обороны и иного назначения</a:t>
            </a:r>
          </a:p>
          <a:p>
            <a:pPr algn="just"/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объектов недвижимости: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имеется 6 объектов</a:t>
            </a:r>
          </a:p>
          <a:p>
            <a:pPr algn="just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правоустанавливающих документов на объекты недвижимости: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технический паспорт, требует уточнения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571" y="629392"/>
            <a:ext cx="6172200" cy="542696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chemeClr val="accent6">
                    <a:lumMod val="10000"/>
                  </a:schemeClr>
                </a:solidFill>
              </a:rPr>
              <a:t>Схема площадки</a:t>
            </a:r>
            <a:endParaRPr lang="x-none" sz="1600" b="1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4231" t="19034" r="32004" b="13732"/>
          <a:stretch/>
        </p:blipFill>
        <p:spPr>
          <a:xfrm>
            <a:off x="220570" y="1090083"/>
            <a:ext cx="6172199" cy="46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1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03762" y="486888"/>
            <a:ext cx="4368264" cy="5992289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accent6">
                    <a:lumMod val="10000"/>
                  </a:schemeClr>
                </a:solidFill>
              </a:rPr>
              <a:t>Объекты недвижимости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algn="just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площадь: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2964,3 м²</a:t>
            </a:r>
          </a:p>
          <a:p>
            <a:pPr algn="just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Наименование объектов: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Административное здание (487,1м²,            инв. №340/С-306509)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Материально-технический склад (540 м²,               инв. №10013)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Здание ремонтной мастерской (ПТО) (884,4м², инв. №340/С-306962)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Навес на 7 комбайнов (492,8 м²,                         инв. №340/С-306964)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Навес №2 (496 м², инв. №340/С-306963)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Проходная (64 м², инв. №340/С-306510) </a:t>
            </a:r>
          </a:p>
          <a:p>
            <a:pPr algn="just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Назначение: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организации производства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2891" y="364128"/>
            <a:ext cx="6923313" cy="611504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chemeClr val="accent6">
                    <a:lumMod val="10000"/>
                  </a:schemeClr>
                </a:solidFill>
              </a:rPr>
              <a:t>Схема </a:t>
            </a:r>
            <a:r>
              <a:rPr lang="ru-RU" sz="1600" b="1" i="1" dirty="0" smtClean="0">
                <a:solidFill>
                  <a:schemeClr val="accent6">
                    <a:lumMod val="10000"/>
                  </a:schemeClr>
                </a:solidFill>
              </a:rPr>
              <a:t>площадки</a:t>
            </a:r>
            <a:endParaRPr lang="x-none" sz="1600" b="1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421" t="15625" r="27852" b="8428"/>
          <a:stretch/>
        </p:blipFill>
        <p:spPr>
          <a:xfrm>
            <a:off x="5172892" y="665018"/>
            <a:ext cx="6923313" cy="581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403761"/>
            <a:ext cx="724894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600" dirty="0">
                <a:solidFill>
                  <a:prstClr val="black"/>
                </a:solidFill>
                <a:latin typeface="+mj-lt"/>
              </a:rPr>
              <a:t>Объекты недвижимости</a:t>
            </a:r>
          </a:p>
        </p:txBody>
      </p:sp>
      <p:pic>
        <p:nvPicPr>
          <p:cNvPr id="3" name="Рисунок 2" descr="D:\2022\Инвестиции\Рабочая группа\Материал к презентации\фото\20220421_1527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0" y="975185"/>
            <a:ext cx="5018853" cy="41703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1922" y="5231435"/>
            <a:ext cx="501885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i="1" dirty="0" smtClean="0">
                <a:solidFill>
                  <a:prstClr val="black"/>
                </a:solidFill>
              </a:rPr>
              <a:t>Административное здание</a:t>
            </a:r>
            <a:endParaRPr lang="ru-RU" i="1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D:\2022\Инвестиции\Рабочая группа\Материал к презентации\фото\20220421_152116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27" y="2541319"/>
            <a:ext cx="5059952" cy="37325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377052" y="1923787"/>
            <a:ext cx="536764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i="1" dirty="0" smtClean="0">
                <a:solidFill>
                  <a:prstClr val="black"/>
                </a:solidFill>
              </a:rPr>
              <a:t>Материально-технический склад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4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888" y="308759"/>
            <a:ext cx="1072341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600" dirty="0">
                <a:solidFill>
                  <a:prstClr val="black"/>
                </a:solidFill>
                <a:latin typeface="+mj-lt"/>
              </a:rPr>
              <a:t>Объекты </a:t>
            </a:r>
            <a:r>
              <a:rPr lang="ru-RU" sz="3600" dirty="0" smtClean="0">
                <a:solidFill>
                  <a:prstClr val="black"/>
                </a:solidFill>
                <a:latin typeface="+mj-lt"/>
              </a:rPr>
              <a:t>недвижимости (продолжение)</a:t>
            </a:r>
            <a:endParaRPr lang="ru-RU" sz="36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" name="Рисунок 2" descr="D:\2022\Инвестиции\Рабочая группа\Материал к презентации\фото\20220421_152419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1" y="883890"/>
            <a:ext cx="3107377" cy="312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2022\Инвестиции\Рабочая группа\Материал к презентации\фото\20220421_1525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8" y="4191990"/>
            <a:ext cx="3930733" cy="248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2022\Инвестиции\Рабочая группа\Материал к презентации\фото\20220421_1525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23" y="883890"/>
            <a:ext cx="4312289" cy="272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2022\Инвестиции\Рабочая группа\Материал к презентации\фото\20220421_1526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793" y="3716977"/>
            <a:ext cx="3345158" cy="29027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788229" y="1104400"/>
            <a:ext cx="379433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i="1" dirty="0" smtClean="0">
                <a:solidFill>
                  <a:prstClr val="black"/>
                </a:solidFill>
              </a:rPr>
              <a:t>Здание ремонтной мастерской (ПТО)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8229" y="2517569"/>
            <a:ext cx="331321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i="1" dirty="0" smtClean="0">
                <a:solidFill>
                  <a:prstClr val="black"/>
                </a:solidFill>
              </a:rPr>
              <a:t>                        Навес №2</a:t>
            </a:r>
            <a:endParaRPr lang="ru-RU" i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633849" y="1209866"/>
            <a:ext cx="1543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757059" y="2688385"/>
            <a:ext cx="4987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738255" y="4303182"/>
            <a:ext cx="305195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i="1" dirty="0" smtClean="0">
                <a:solidFill>
                  <a:prstClr val="black"/>
                </a:solidFill>
              </a:rPr>
              <a:t>Навес на 7 комбайнов</a:t>
            </a:r>
            <a:endParaRPr lang="ru-RU" i="1" dirty="0">
              <a:solidFill>
                <a:prstClr val="black"/>
              </a:solidFill>
            </a:endParaRPr>
          </a:p>
        </p:txBody>
      </p:sp>
      <p:cxnSp>
        <p:nvCxnSpPr>
          <p:cNvPr id="18" name="Прямая со стрелкой 17"/>
          <p:cNvCxnSpPr>
            <a:stCxn id="16" idx="1"/>
          </p:cNvCxnSpPr>
          <p:nvPr/>
        </p:nvCxnSpPr>
        <p:spPr>
          <a:xfrm flipH="1">
            <a:off x="4417621" y="4473998"/>
            <a:ext cx="3206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910291" y="5799434"/>
            <a:ext cx="25592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i="1" dirty="0" smtClean="0">
                <a:solidFill>
                  <a:prstClr val="black"/>
                </a:solidFill>
              </a:rPr>
              <a:t>Проходная</a:t>
            </a:r>
            <a:endParaRPr lang="ru-RU" i="1" dirty="0">
              <a:solidFill>
                <a:prstClr val="black"/>
              </a:solidFill>
            </a:endParaRPr>
          </a:p>
        </p:txBody>
      </p:sp>
      <p:cxnSp>
        <p:nvCxnSpPr>
          <p:cNvPr id="21" name="Прямая со стрелкой 20"/>
          <p:cNvCxnSpPr>
            <a:stCxn id="19" idx="3"/>
          </p:cNvCxnSpPr>
          <p:nvPr/>
        </p:nvCxnSpPr>
        <p:spPr>
          <a:xfrm>
            <a:off x="7469579" y="5970250"/>
            <a:ext cx="5106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6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47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Фактическая </a:t>
            </a:r>
            <a:r>
              <a:rPr lang="ru-RU" sz="3600" dirty="0">
                <a:solidFill>
                  <a:schemeClr val="accent6">
                    <a:lumMod val="10000"/>
                  </a:schemeClr>
                </a:solidFill>
              </a:rPr>
              <a:t>инфраструктура</a:t>
            </a:r>
            <a:endParaRPr lang="x-none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89CAAC-4D70-4925-B9F4-D22BBF4BC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758" y="2529444"/>
            <a:ext cx="11135187" cy="4191989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Инженерная инфраструктура: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Электроэнергия: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потребляемой мощности до 50 кВт – строительство КЛ-0,4 </a:t>
            </a:r>
            <a:r>
              <a:rPr lang="ru-RU" sz="1800" i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кВ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от ТП №82/256 протяжённостью 100м (стоимость 15 тыс. рублей).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потребляемой мощности до 400 кВт – строительство КЛ-0,4 </a:t>
            </a:r>
            <a:r>
              <a:rPr lang="ru-RU" sz="1800" i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кВ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от ТП №82/256 протяженностью 100м (стоимость 15 тыс. рублей). Реконструкция ТП №82 (замена трансформатора, ячеек КСО и  ЩО-70) (стоимость 20 тыс. рублей).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i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Газоснабжение: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Газопровод среднего давления Ø 63, расстояние от объекта до точки подключения – 30м, давление в точке подключения 0,3МПА, на котором может быть обеспечена нагрузка 50м куб/час. Стоимость – 6,3 тыс. рублей. Стоимость СМР подлежат уточнению на стадии разработки </a:t>
            </a:r>
            <a:r>
              <a:rPr lang="ru-RU" sz="1800" i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предпроектной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(проектно-сметной) документации.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b="1" i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Водоснабжение: 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диаметр 110мм, расстояния до подключения 50 м, пропускная способность 1641м</a:t>
            </a:r>
            <a:r>
              <a:rPr lang="ru-RU" sz="1800" i="1" baseline="30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 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сутки, стоимость подключения 1,8 тыс. рублей.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i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Водоотведение: 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 подключения в центральную трубу водоотведения 100 м, стоимость подключения 3,6 тыс. рублей.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i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Телекоммуникации (оптоволокно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): расстояние до точки подключения – 1,5 км. Ориентировочная стоимость 12,7 тыс. рублей.</a:t>
            </a:r>
            <a:endParaRPr lang="ru-RU" sz="1800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57" y="979899"/>
            <a:ext cx="5767541" cy="107453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Инженерная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инфраструктура: </a:t>
            </a: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имеется</a:t>
            </a:r>
          </a:p>
          <a:p>
            <a:pPr marL="0" lvl="0" indent="0">
              <a:buNone/>
            </a:pP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Электроэнергия:  </a:t>
            </a: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имеется (245кВт при ТУ </a:t>
            </a:r>
            <a:r>
              <a:rPr lang="ru-RU" sz="1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тех.условий</a:t>
            </a: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выданных ранее)</a:t>
            </a:r>
            <a:endParaRPr lang="ru-RU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Водоотведение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местный выгреб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85758" y="1971305"/>
            <a:ext cx="10515600" cy="724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Потенциальная инфраструктура</a:t>
            </a:r>
            <a:endParaRPr lang="x-none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xmlns="" id="{FF8F4727-3C9A-4CDB-9CBC-6E48AF604822}"/>
              </a:ext>
            </a:extLst>
          </p:cNvPr>
          <p:cNvSpPr txBox="1">
            <a:spLocks/>
          </p:cNvSpPr>
          <p:nvPr/>
        </p:nvSpPr>
        <p:spPr>
          <a:xfrm>
            <a:off x="6840186" y="979899"/>
            <a:ext cx="4522321" cy="10745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Транспортная инфраструктура: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Асфальтированная проезжая часть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дорог:  Р-32 – 2,4 км, Р-125 – 0,2 км, М-10- 45 км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Железная дорога: до станции Речица – 60 км.</a:t>
            </a:r>
            <a:endParaRPr lang="x-none" sz="1400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2114" y="304800"/>
            <a:ext cx="9144000" cy="348343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>
                <a:solidFill>
                  <a:schemeClr val="accent6">
                    <a:lumMod val="10000"/>
                  </a:schemeClr>
                </a:solidFill>
                <a:effectLst/>
              </a:rPr>
              <a:t>Инженерно-техническое обеспечение</a:t>
            </a:r>
            <a:endParaRPr lang="en-US" sz="3600" b="0" dirty="0">
              <a:solidFill>
                <a:schemeClr val="accent6">
                  <a:lumMod val="1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9" y="866898"/>
            <a:ext cx="7873340" cy="5035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90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51303" cy="53022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10000"/>
                  </a:schemeClr>
                </a:solidFill>
              </a:rPr>
              <a:t>Ограничения</a:t>
            </a:r>
            <a:endParaRPr lang="x-none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18645" y="1182734"/>
            <a:ext cx="4571671" cy="4873624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algn="just"/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</a:rPr>
              <a:t>В соответствии со специфическими санитарно-эпидемиологическими требованиями к установлению санитарно-защитных зон объектов, являющихся объектами воздействия на здоровье человека и окружающую среду, утвержденными Постановлением Совета Министров Республики Беларусь от 11.12.2019г. №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</a:rPr>
              <a:t>847.</a:t>
            </a:r>
            <a:endParaRPr lang="ru-RU" sz="18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571" y="1182734"/>
            <a:ext cx="6172200" cy="4873625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ea typeface="MS Gothic"/>
              </a:rPr>
              <a:t>Ограничения (обременения) прав</a:t>
            </a: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ea typeface="MS Gothic"/>
              </a:rPr>
              <a:t>:</a:t>
            </a:r>
          </a:p>
          <a:p>
            <a:pPr marL="0" indent="0">
              <a:buNone/>
            </a:pP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На площади 0,0063 га в 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связи с расположением в охранных зонах электрических сетей</a:t>
            </a:r>
          </a:p>
          <a:p>
            <a:pPr marL="0" lvl="0" indent="0"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Удаленность </a:t>
            </a:r>
            <a:r>
              <a:rPr lang="ru-RU" sz="1800" b="1" dirty="0">
                <a:solidFill>
                  <a:prstClr val="black"/>
                </a:solidFill>
              </a:rPr>
              <a:t>границ от жилой застройки: </a:t>
            </a:r>
            <a:r>
              <a:rPr lang="ru-RU" sz="1800" i="1" dirty="0" smtClean="0">
                <a:solidFill>
                  <a:prstClr val="black"/>
                </a:solidFill>
              </a:rPr>
              <a:t>менее 5 </a:t>
            </a:r>
            <a:r>
              <a:rPr lang="ru-RU" sz="1800" i="1" dirty="0">
                <a:solidFill>
                  <a:prstClr val="black"/>
                </a:solidFill>
              </a:rPr>
              <a:t>м</a:t>
            </a:r>
            <a:endParaRPr lang="x-none" sz="1800" i="1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7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Инвестиционные предложения района</a:t>
            </a:r>
            <a:endParaRPr lang="x-none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89CAAC-4D70-4925-B9F4-D22BBF4BC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808" y="1306286"/>
            <a:ext cx="10658384" cy="51815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производства;</a:t>
            </a: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ru-RU" sz="18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ные виды деятельности, не запрещенные законодательством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94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3757</TotalTime>
  <Words>790</Words>
  <Application>Microsoft Office PowerPoint</Application>
  <PresentationFormat>Произвольный</PresentationFormat>
  <Paragraphs>159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Площадка № 1 г.п. Лоев, ул.Ленина, 84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Фактическая инфраструктура</vt:lpstr>
      <vt:lpstr>Инженерно-техническое обеспечение</vt:lpstr>
      <vt:lpstr>Ограничения</vt:lpstr>
      <vt:lpstr>Инвестиционные предложения района</vt:lpstr>
      <vt:lpstr>Финансовый блок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Светлана Викторовна Карась</cp:lastModifiedBy>
  <cp:revision>311</cp:revision>
  <cp:lastPrinted>2022-03-17T08:07:45Z</cp:lastPrinted>
  <dcterms:created xsi:type="dcterms:W3CDTF">2022-02-28T06:52:00Z</dcterms:created>
  <dcterms:modified xsi:type="dcterms:W3CDTF">2023-04-17T08:42:38Z</dcterms:modified>
</cp:coreProperties>
</file>