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ooper Hewitt" panose="020B0604020202020204" charset="0"/>
      <p:regular r:id="rId3"/>
    </p:embeddedFont>
    <p:embeddedFont>
      <p:font typeface="Cooper Hewitt Bold" panose="020B0604020202020204" charset="0"/>
      <p:regular r:id="rId4"/>
    </p:embeddedFont>
    <p:embeddedFont>
      <p:font typeface="League Spartan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31279" y="6686569"/>
            <a:ext cx="18750558" cy="3834258"/>
            <a:chOff x="0" y="0"/>
            <a:chExt cx="6342781" cy="12970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42781" cy="1297021"/>
            </a:xfrm>
            <a:custGeom>
              <a:avLst/>
              <a:gdLst/>
              <a:ahLst/>
              <a:cxnLst/>
              <a:rect l="l" t="t" r="r" b="b"/>
              <a:pathLst>
                <a:path w="6342781" h="1297021">
                  <a:moveTo>
                    <a:pt x="0" y="0"/>
                  </a:moveTo>
                  <a:lnTo>
                    <a:pt x="6342781" y="0"/>
                  </a:lnTo>
                  <a:lnTo>
                    <a:pt x="6342781" y="1297021"/>
                  </a:lnTo>
                  <a:lnTo>
                    <a:pt x="0" y="1297021"/>
                  </a:lnTo>
                  <a:close/>
                </a:path>
              </a:pathLst>
            </a:custGeom>
            <a:solidFill>
              <a:srgbClr val="10204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2512675" y="5087585"/>
            <a:ext cx="4430409" cy="452365"/>
            <a:chOff x="0" y="0"/>
            <a:chExt cx="2378253" cy="2428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78253" cy="242831"/>
            </a:xfrm>
            <a:custGeom>
              <a:avLst/>
              <a:gdLst/>
              <a:ahLst/>
              <a:cxnLst/>
              <a:rect l="l" t="t" r="r" b="b"/>
              <a:pathLst>
                <a:path w="2378253" h="242831">
                  <a:moveTo>
                    <a:pt x="0" y="0"/>
                  </a:moveTo>
                  <a:lnTo>
                    <a:pt x="2378253" y="0"/>
                  </a:lnTo>
                  <a:lnTo>
                    <a:pt x="2378253" y="242831"/>
                  </a:lnTo>
                  <a:lnTo>
                    <a:pt x="0" y="242831"/>
                  </a:lnTo>
                  <a:close/>
                </a:path>
              </a:pathLst>
            </a:custGeom>
            <a:solidFill>
              <a:srgbClr val="A4112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6914508" y="5087585"/>
            <a:ext cx="4430409" cy="452365"/>
            <a:chOff x="0" y="0"/>
            <a:chExt cx="2378253" cy="24283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78253" cy="242831"/>
            </a:xfrm>
            <a:custGeom>
              <a:avLst/>
              <a:gdLst/>
              <a:ahLst/>
              <a:cxnLst/>
              <a:rect l="l" t="t" r="r" b="b"/>
              <a:pathLst>
                <a:path w="2378253" h="242831">
                  <a:moveTo>
                    <a:pt x="0" y="0"/>
                  </a:moveTo>
                  <a:lnTo>
                    <a:pt x="2378253" y="0"/>
                  </a:lnTo>
                  <a:lnTo>
                    <a:pt x="2378253" y="242831"/>
                  </a:lnTo>
                  <a:lnTo>
                    <a:pt x="0" y="242831"/>
                  </a:lnTo>
                  <a:close/>
                </a:path>
              </a:pathLst>
            </a:custGeom>
            <a:solidFill>
              <a:srgbClr val="D6710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1344917" y="5087585"/>
            <a:ext cx="4430409" cy="452365"/>
            <a:chOff x="0" y="0"/>
            <a:chExt cx="2378253" cy="24283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78253" cy="242831"/>
            </a:xfrm>
            <a:custGeom>
              <a:avLst/>
              <a:gdLst/>
              <a:ahLst/>
              <a:cxnLst/>
              <a:rect l="l" t="t" r="r" b="b"/>
              <a:pathLst>
                <a:path w="2378253" h="242831">
                  <a:moveTo>
                    <a:pt x="0" y="0"/>
                  </a:moveTo>
                  <a:lnTo>
                    <a:pt x="2378253" y="0"/>
                  </a:lnTo>
                  <a:lnTo>
                    <a:pt x="2378253" y="242831"/>
                  </a:lnTo>
                  <a:lnTo>
                    <a:pt x="0" y="242831"/>
                  </a:lnTo>
                  <a:close/>
                </a:path>
              </a:pathLst>
            </a:custGeom>
            <a:solidFill>
              <a:srgbClr val="15969D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2531725" y="5371488"/>
            <a:ext cx="4401834" cy="3565355"/>
            <a:chOff x="0" y="0"/>
            <a:chExt cx="2362914" cy="19138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362914" cy="1913890"/>
            </a:xfrm>
            <a:custGeom>
              <a:avLst/>
              <a:gdLst/>
              <a:ahLst/>
              <a:cxnLst/>
              <a:rect l="l" t="t" r="r" b="b"/>
              <a:pathLst>
                <a:path w="2362914" h="1913890">
                  <a:moveTo>
                    <a:pt x="0" y="0"/>
                  </a:moveTo>
                  <a:lnTo>
                    <a:pt x="2362914" y="0"/>
                  </a:lnTo>
                  <a:lnTo>
                    <a:pt x="2362914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41438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6914508" y="5371488"/>
            <a:ext cx="4430409" cy="3565355"/>
            <a:chOff x="0" y="0"/>
            <a:chExt cx="2378253" cy="19138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378253" cy="1913890"/>
            </a:xfrm>
            <a:custGeom>
              <a:avLst/>
              <a:gdLst/>
              <a:ahLst/>
              <a:cxnLst/>
              <a:rect l="l" t="t" r="r" b="b"/>
              <a:pathLst>
                <a:path w="2378253" h="1913890">
                  <a:moveTo>
                    <a:pt x="0" y="0"/>
                  </a:moveTo>
                  <a:lnTo>
                    <a:pt x="2378253" y="0"/>
                  </a:lnTo>
                  <a:lnTo>
                    <a:pt x="237825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A8826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1344917" y="5371488"/>
            <a:ext cx="4430409" cy="3565355"/>
            <a:chOff x="0" y="0"/>
            <a:chExt cx="2378253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378253" cy="1913890"/>
            </a:xfrm>
            <a:custGeom>
              <a:avLst/>
              <a:gdLst/>
              <a:ahLst/>
              <a:cxnLst/>
              <a:rect l="l" t="t" r="r" b="b"/>
              <a:pathLst>
                <a:path w="2378253" h="1913890">
                  <a:moveTo>
                    <a:pt x="0" y="0"/>
                  </a:moveTo>
                  <a:lnTo>
                    <a:pt x="2378253" y="0"/>
                  </a:lnTo>
                  <a:lnTo>
                    <a:pt x="237825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AA8B0"/>
            </a:solidFill>
          </p:spPr>
        </p:sp>
      </p:grpSp>
      <p:sp>
        <p:nvSpPr>
          <p:cNvPr id="17" name="Freeform 17"/>
          <p:cNvSpPr/>
          <p:nvPr/>
        </p:nvSpPr>
        <p:spPr>
          <a:xfrm>
            <a:off x="4316740" y="5539950"/>
            <a:ext cx="822278" cy="913642"/>
          </a:xfrm>
          <a:custGeom>
            <a:avLst/>
            <a:gdLst/>
            <a:ahLst/>
            <a:cxnLst/>
            <a:rect l="l" t="t" r="r" b="b"/>
            <a:pathLst>
              <a:path w="822278" h="913642">
                <a:moveTo>
                  <a:pt x="0" y="0"/>
                </a:moveTo>
                <a:lnTo>
                  <a:pt x="822278" y="0"/>
                </a:lnTo>
                <a:lnTo>
                  <a:pt x="822278" y="913642"/>
                </a:lnTo>
                <a:lnTo>
                  <a:pt x="0" y="9136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3030055" y="5539950"/>
            <a:ext cx="1060133" cy="913642"/>
          </a:xfrm>
          <a:custGeom>
            <a:avLst/>
            <a:gdLst/>
            <a:ahLst/>
            <a:cxnLst/>
            <a:rect l="l" t="t" r="r" b="b"/>
            <a:pathLst>
              <a:path w="1060133" h="913642">
                <a:moveTo>
                  <a:pt x="0" y="0"/>
                </a:moveTo>
                <a:lnTo>
                  <a:pt x="1060133" y="0"/>
                </a:lnTo>
                <a:lnTo>
                  <a:pt x="1060133" y="913642"/>
                </a:lnTo>
                <a:lnTo>
                  <a:pt x="0" y="9136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8660264" y="5656439"/>
            <a:ext cx="848545" cy="913642"/>
          </a:xfrm>
          <a:custGeom>
            <a:avLst/>
            <a:gdLst/>
            <a:ahLst/>
            <a:cxnLst/>
            <a:rect l="l" t="t" r="r" b="b"/>
            <a:pathLst>
              <a:path w="848545" h="913642">
                <a:moveTo>
                  <a:pt x="0" y="0"/>
                </a:moveTo>
                <a:lnTo>
                  <a:pt x="848545" y="0"/>
                </a:lnTo>
                <a:lnTo>
                  <a:pt x="848545" y="913642"/>
                </a:lnTo>
                <a:lnTo>
                  <a:pt x="0" y="9136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2557159" y="2469527"/>
            <a:ext cx="2005925" cy="2005925"/>
          </a:xfrm>
          <a:custGeom>
            <a:avLst/>
            <a:gdLst/>
            <a:ahLst/>
            <a:cxnLst/>
            <a:rect l="l" t="t" r="r" b="b"/>
            <a:pathLst>
              <a:path w="2005925" h="2005925">
                <a:moveTo>
                  <a:pt x="0" y="0"/>
                </a:moveTo>
                <a:lnTo>
                  <a:pt x="2005925" y="0"/>
                </a:lnTo>
                <a:lnTo>
                  <a:pt x="2005925" y="2005925"/>
                </a:lnTo>
                <a:lnTo>
                  <a:pt x="0" y="2005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7120347" y="6934927"/>
            <a:ext cx="515857" cy="438478"/>
          </a:xfrm>
          <a:custGeom>
            <a:avLst/>
            <a:gdLst/>
            <a:ahLst/>
            <a:cxnLst/>
            <a:rect l="l" t="t" r="r" b="b"/>
            <a:pathLst>
              <a:path w="515857" h="438478">
                <a:moveTo>
                  <a:pt x="0" y="0"/>
                </a:moveTo>
                <a:lnTo>
                  <a:pt x="515856" y="0"/>
                </a:lnTo>
                <a:lnTo>
                  <a:pt x="515856" y="438478"/>
                </a:lnTo>
                <a:lnTo>
                  <a:pt x="0" y="4384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7155917" y="7974174"/>
            <a:ext cx="515857" cy="438478"/>
          </a:xfrm>
          <a:custGeom>
            <a:avLst/>
            <a:gdLst/>
            <a:ahLst/>
            <a:cxnLst/>
            <a:rect l="l" t="t" r="r" b="b"/>
            <a:pathLst>
              <a:path w="515857" h="438478">
                <a:moveTo>
                  <a:pt x="0" y="0"/>
                </a:moveTo>
                <a:lnTo>
                  <a:pt x="515856" y="0"/>
                </a:lnTo>
                <a:lnTo>
                  <a:pt x="515856" y="438478"/>
                </a:lnTo>
                <a:lnTo>
                  <a:pt x="0" y="4384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1453701" y="6883764"/>
            <a:ext cx="515857" cy="438478"/>
          </a:xfrm>
          <a:custGeom>
            <a:avLst/>
            <a:gdLst/>
            <a:ahLst/>
            <a:cxnLst/>
            <a:rect l="l" t="t" r="r" b="b"/>
            <a:pathLst>
              <a:path w="515857" h="438478">
                <a:moveTo>
                  <a:pt x="0" y="0"/>
                </a:moveTo>
                <a:lnTo>
                  <a:pt x="515857" y="0"/>
                </a:lnTo>
                <a:lnTo>
                  <a:pt x="515857" y="438478"/>
                </a:lnTo>
                <a:lnTo>
                  <a:pt x="0" y="4384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1453701" y="7495526"/>
            <a:ext cx="515857" cy="438478"/>
          </a:xfrm>
          <a:custGeom>
            <a:avLst/>
            <a:gdLst/>
            <a:ahLst/>
            <a:cxnLst/>
            <a:rect l="l" t="t" r="r" b="b"/>
            <a:pathLst>
              <a:path w="515857" h="438478">
                <a:moveTo>
                  <a:pt x="0" y="0"/>
                </a:moveTo>
                <a:lnTo>
                  <a:pt x="515857" y="0"/>
                </a:lnTo>
                <a:lnTo>
                  <a:pt x="515857" y="438478"/>
                </a:lnTo>
                <a:lnTo>
                  <a:pt x="0" y="4384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5487416" y="6419489"/>
            <a:ext cx="2800584" cy="3752876"/>
          </a:xfrm>
          <a:custGeom>
            <a:avLst/>
            <a:gdLst/>
            <a:ahLst/>
            <a:cxnLst/>
            <a:rect l="l" t="t" r="r" b="b"/>
            <a:pathLst>
              <a:path w="2800584" h="3752876">
                <a:moveTo>
                  <a:pt x="0" y="0"/>
                </a:moveTo>
                <a:lnTo>
                  <a:pt x="2800584" y="0"/>
                </a:lnTo>
                <a:lnTo>
                  <a:pt x="2800584" y="3752877"/>
                </a:lnTo>
                <a:lnTo>
                  <a:pt x="0" y="375287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2673428" y="7934004"/>
            <a:ext cx="442745" cy="549684"/>
          </a:xfrm>
          <a:custGeom>
            <a:avLst/>
            <a:gdLst/>
            <a:ahLst/>
            <a:cxnLst/>
            <a:rect l="l" t="t" r="r" b="b"/>
            <a:pathLst>
              <a:path w="442745" h="549684">
                <a:moveTo>
                  <a:pt x="0" y="0"/>
                </a:moveTo>
                <a:lnTo>
                  <a:pt x="442746" y="0"/>
                </a:lnTo>
                <a:lnTo>
                  <a:pt x="442746" y="549684"/>
                </a:lnTo>
                <a:lnTo>
                  <a:pt x="0" y="54968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9508809" y="9527393"/>
            <a:ext cx="3753189" cy="308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27"/>
              </a:lnSpc>
            </a:pPr>
            <a:r>
              <a:rPr lang="en-US" sz="1675" spc="237">
                <a:solidFill>
                  <a:srgbClr val="FFFFFF"/>
                </a:solidFill>
                <a:latin typeface="Cooper Hewitt"/>
                <a:ea typeface="Cooper Hewitt"/>
                <a:cs typeface="Cooper Hewitt"/>
                <a:sym typeface="Cooper Hewitt"/>
              </a:rPr>
              <a:t>GSZ.GOV.BY</a:t>
            </a:r>
          </a:p>
        </p:txBody>
      </p:sp>
      <p:sp>
        <p:nvSpPr>
          <p:cNvPr id="28" name="Freeform 28"/>
          <p:cNvSpPr/>
          <p:nvPr/>
        </p:nvSpPr>
        <p:spPr>
          <a:xfrm>
            <a:off x="9982647" y="9436019"/>
            <a:ext cx="548857" cy="548857"/>
          </a:xfrm>
          <a:custGeom>
            <a:avLst/>
            <a:gdLst/>
            <a:ahLst/>
            <a:cxnLst/>
            <a:rect l="l" t="t" r="r" b="b"/>
            <a:pathLst>
              <a:path w="548857" h="548857">
                <a:moveTo>
                  <a:pt x="0" y="0"/>
                </a:moveTo>
                <a:lnTo>
                  <a:pt x="548856" y="0"/>
                </a:lnTo>
                <a:lnTo>
                  <a:pt x="548856" y="548857"/>
                </a:lnTo>
                <a:lnTo>
                  <a:pt x="0" y="5488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5266412" y="9460665"/>
            <a:ext cx="500838" cy="524211"/>
          </a:xfrm>
          <a:custGeom>
            <a:avLst/>
            <a:gdLst/>
            <a:ahLst/>
            <a:cxnLst/>
            <a:rect l="l" t="t" r="r" b="b"/>
            <a:pathLst>
              <a:path w="500838" h="524211">
                <a:moveTo>
                  <a:pt x="0" y="0"/>
                </a:moveTo>
                <a:lnTo>
                  <a:pt x="500838" y="0"/>
                </a:lnTo>
                <a:lnTo>
                  <a:pt x="500838" y="524211"/>
                </a:lnTo>
                <a:lnTo>
                  <a:pt x="0" y="52421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-17135" y="6136013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2851284" y="6737987"/>
            <a:ext cx="3958449" cy="1990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5"/>
              </a:lnSpc>
            </a:pPr>
            <a:r>
              <a:rPr lang="en-US" sz="2075" b="1" spc="155" dirty="0">
                <a:solidFill>
                  <a:srgbClr val="FFFFF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ГРАФИК</a:t>
            </a:r>
          </a:p>
          <a:p>
            <a:pPr algn="ctr">
              <a:lnSpc>
                <a:spcPts val="2635"/>
              </a:lnSpc>
            </a:pPr>
            <a:endParaRPr lang="en-US" sz="2075" b="1" spc="155" dirty="0">
              <a:solidFill>
                <a:srgbClr val="FFFFFF"/>
              </a:solidFill>
              <a:latin typeface="Cooper Hewitt Bold"/>
              <a:ea typeface="Cooper Hewitt Bold"/>
              <a:cs typeface="Cooper Hewitt Bold"/>
              <a:sym typeface="Cooper Hewitt Bold"/>
            </a:endParaRPr>
          </a:p>
          <a:p>
            <a:pPr algn="ctr">
              <a:lnSpc>
                <a:spcPts val="2635"/>
              </a:lnSpc>
            </a:pPr>
            <a:r>
              <a:rPr lang="ru-RU" sz="2075" spc="155" dirty="0">
                <a:solidFill>
                  <a:srgbClr val="FFFFFF"/>
                </a:solidFill>
                <a:latin typeface="Cooper Hewitt"/>
                <a:ea typeface="Cooper Hewitt"/>
                <a:cs typeface="Cooper Hewitt"/>
                <a:sym typeface="Cooper Hewitt"/>
              </a:rPr>
              <a:t>02.10.2025</a:t>
            </a:r>
            <a:endParaRPr lang="en-US" sz="2075" spc="155" dirty="0">
              <a:solidFill>
                <a:srgbClr val="FFFFFF"/>
              </a:solidFill>
              <a:latin typeface="Cooper Hewitt"/>
              <a:ea typeface="Cooper Hewitt"/>
              <a:cs typeface="Cooper Hewitt"/>
              <a:sym typeface="Cooper Hewitt"/>
            </a:endParaRPr>
          </a:p>
          <a:p>
            <a:pPr algn="ctr">
              <a:lnSpc>
                <a:spcPts val="2635"/>
              </a:lnSpc>
            </a:pPr>
            <a:endParaRPr lang="en-US" sz="2075" spc="155" dirty="0">
              <a:solidFill>
                <a:srgbClr val="FFFFFF"/>
              </a:solidFill>
              <a:latin typeface="Cooper Hewitt"/>
              <a:ea typeface="Cooper Hewitt"/>
              <a:cs typeface="Cooper Hewitt"/>
              <a:sym typeface="Cooper Hewitt"/>
            </a:endParaRPr>
          </a:p>
          <a:p>
            <a:pPr algn="ctr">
              <a:lnSpc>
                <a:spcPts val="2635"/>
              </a:lnSpc>
            </a:pPr>
            <a:r>
              <a:rPr lang="ru-RU" sz="2075" spc="155" dirty="0">
                <a:solidFill>
                  <a:srgbClr val="FFFFFF"/>
                </a:solidFill>
                <a:latin typeface="Cooper Hewitt"/>
                <a:ea typeface="Cooper Hewitt"/>
                <a:cs typeface="Cooper Hewitt"/>
                <a:sym typeface="Cooper Hewitt"/>
              </a:rPr>
              <a:t>Учреждение «Лоевский ТЦСОН»</a:t>
            </a:r>
            <a:endParaRPr lang="en-US" sz="2075" spc="155" dirty="0">
              <a:solidFill>
                <a:srgbClr val="FFFFFF"/>
              </a:solidFill>
              <a:latin typeface="Cooper Hewitt"/>
              <a:ea typeface="Cooper Hewitt"/>
              <a:cs typeface="Cooper Hewitt"/>
              <a:sym typeface="Cooper Hewitt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2007658" y="6806017"/>
            <a:ext cx="3894324" cy="763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6"/>
              </a:lnSpc>
            </a:pPr>
            <a:r>
              <a:rPr lang="en-US" sz="1974" b="1" spc="148">
                <a:solidFill>
                  <a:srgbClr val="FFFFF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пройти собеседование</a:t>
            </a:r>
          </a:p>
          <a:p>
            <a:pPr algn="l">
              <a:lnSpc>
                <a:spcPts val="1836"/>
              </a:lnSpc>
            </a:pPr>
            <a:r>
              <a:rPr lang="en-US" sz="1974" spc="148">
                <a:solidFill>
                  <a:srgbClr val="FFFFFF"/>
                </a:solidFill>
                <a:latin typeface="Cooper Hewitt"/>
                <a:ea typeface="Cooper Hewitt"/>
                <a:cs typeface="Cooper Hewitt"/>
                <a:sym typeface="Cooper Hewitt"/>
              </a:rPr>
              <a:t>с работодателями </a:t>
            </a:r>
          </a:p>
          <a:p>
            <a:pPr algn="l">
              <a:lnSpc>
                <a:spcPts val="1836"/>
              </a:lnSpc>
            </a:pPr>
            <a:endParaRPr lang="en-US" sz="1974" spc="148">
              <a:solidFill>
                <a:srgbClr val="FFFFFF"/>
              </a:solidFill>
              <a:latin typeface="Cooper Hewitt"/>
              <a:ea typeface="Cooper Hewitt"/>
              <a:cs typeface="Cooper Hewitt"/>
              <a:sym typeface="Cooper Hewitt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7671773" y="6900656"/>
            <a:ext cx="3450785" cy="1033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34"/>
              </a:lnSpc>
            </a:pPr>
            <a:r>
              <a:rPr lang="en-US" sz="2079" spc="155">
                <a:solidFill>
                  <a:srgbClr val="FFFFFF"/>
                </a:solidFill>
                <a:latin typeface="Cooper Hewitt"/>
                <a:ea typeface="Cooper Hewitt"/>
                <a:cs typeface="Cooper Hewitt"/>
                <a:sym typeface="Cooper Hewitt"/>
              </a:rPr>
              <a:t>для людей предпенсионного и пенсионного возраста</a:t>
            </a:r>
          </a:p>
          <a:p>
            <a:pPr algn="l">
              <a:lnSpc>
                <a:spcPts val="1934"/>
              </a:lnSpc>
            </a:pPr>
            <a:endParaRPr lang="en-US" sz="2079" spc="155">
              <a:solidFill>
                <a:srgbClr val="FFFFFF"/>
              </a:solidFill>
              <a:latin typeface="Cooper Hewitt"/>
              <a:ea typeface="Cooper Hewitt"/>
              <a:cs typeface="Cooper Hewitt"/>
              <a:sym typeface="Cooper Hewitt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2512675" y="1478052"/>
            <a:ext cx="8175264" cy="3224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74"/>
              </a:lnSpc>
            </a:pPr>
            <a:r>
              <a:rPr lang="ru-RU" sz="8499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02.10.2025</a:t>
            </a:r>
            <a:endParaRPr lang="en-US" sz="8499" dirty="0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l">
              <a:lnSpc>
                <a:spcPts val="5060"/>
              </a:lnSpc>
            </a:pPr>
            <a:r>
              <a:rPr lang="en-US" sz="44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ОБЩЕРЕСПУБЛИКАНСКАЯ ЯРМАРКА ВАКАНСИЙ ДЛЯ ПОЖИЛЫХ И ИНВАЛИДОВ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711629" y="1867547"/>
            <a:ext cx="3893755" cy="601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2000" b="1" spc="240">
                <a:solidFill>
                  <a:srgbClr val="FFFFF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ГОСУДАРСТВЕННАЯ СЛУЖБА ЗАНЯТОСТИ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824662" y="4418896"/>
            <a:ext cx="3753189" cy="308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27"/>
              </a:lnSpc>
            </a:pPr>
            <a:r>
              <a:rPr lang="en-US" sz="1675" spc="237">
                <a:solidFill>
                  <a:srgbClr val="FFFFFF"/>
                </a:solidFill>
                <a:latin typeface="Cooper Hewitt"/>
                <a:ea typeface="Cooper Hewitt"/>
                <a:cs typeface="Cooper Hewitt"/>
                <a:sym typeface="Cooper Hewitt"/>
              </a:rPr>
              <a:t>GSZ.GOV.BY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671773" y="7626514"/>
            <a:ext cx="3450785" cy="857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8"/>
              </a:lnSpc>
            </a:pPr>
            <a:endParaRPr/>
          </a:p>
          <a:p>
            <a:pPr algn="l">
              <a:lnSpc>
                <a:spcPts val="1934"/>
              </a:lnSpc>
            </a:pPr>
            <a:r>
              <a:rPr lang="en-US" sz="2080" spc="155">
                <a:solidFill>
                  <a:srgbClr val="FFFFFF"/>
                </a:solidFill>
                <a:latin typeface="Cooper Hewitt"/>
                <a:ea typeface="Cooper Hewitt"/>
                <a:cs typeface="Cooper Hewitt"/>
                <a:sym typeface="Cooper Hewitt"/>
              </a:rPr>
              <a:t>для людей с инвалидностью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969558" y="7194326"/>
            <a:ext cx="3894324" cy="1731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92"/>
              </a:lnSpc>
            </a:pPr>
            <a:endParaRPr/>
          </a:p>
          <a:p>
            <a:pPr algn="l">
              <a:lnSpc>
                <a:spcPts val="1836"/>
              </a:lnSpc>
            </a:pPr>
            <a:r>
              <a:rPr lang="en-US" sz="1974" b="1" spc="148">
                <a:solidFill>
                  <a:srgbClr val="FFFFF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получить консультации</a:t>
            </a:r>
            <a:r>
              <a:rPr lang="en-US" sz="1974" spc="148">
                <a:solidFill>
                  <a:srgbClr val="FFFFFF"/>
                </a:solidFill>
                <a:latin typeface="Cooper Hewitt"/>
                <a:ea typeface="Cooper Hewitt"/>
                <a:cs typeface="Cooper Hewitt"/>
                <a:sym typeface="Cooper Hewitt"/>
              </a:rPr>
              <a:t> по содействию </a:t>
            </a:r>
          </a:p>
          <a:p>
            <a:pPr algn="l">
              <a:lnSpc>
                <a:spcPts val="1836"/>
              </a:lnSpc>
            </a:pPr>
            <a:r>
              <a:rPr lang="en-US" sz="1974" spc="148">
                <a:solidFill>
                  <a:srgbClr val="FFFFFF"/>
                </a:solidFill>
                <a:latin typeface="Cooper Hewitt"/>
                <a:ea typeface="Cooper Hewitt"/>
                <a:cs typeface="Cooper Hewitt"/>
                <a:sym typeface="Cooper Hewitt"/>
              </a:rPr>
              <a:t>в трудоустройстве, </a:t>
            </a:r>
          </a:p>
          <a:p>
            <a:pPr algn="l">
              <a:lnSpc>
                <a:spcPts val="1836"/>
              </a:lnSpc>
            </a:pPr>
            <a:r>
              <a:rPr lang="en-US" sz="1974" spc="148">
                <a:solidFill>
                  <a:srgbClr val="FFFFFF"/>
                </a:solidFill>
                <a:latin typeface="Cooper Hewitt"/>
                <a:ea typeface="Cooper Hewitt"/>
                <a:cs typeface="Cooper Hewitt"/>
                <a:sym typeface="Cooper Hewitt"/>
              </a:rPr>
              <a:t>по вопросам пенсионного и трудового законодательства.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066489" y="9601874"/>
            <a:ext cx="3753189" cy="308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27"/>
              </a:lnSpc>
            </a:pPr>
            <a:r>
              <a:rPr lang="en-US" sz="1675" spc="237">
                <a:solidFill>
                  <a:srgbClr val="FFFFFF"/>
                </a:solidFill>
                <a:latin typeface="Cooper Hewitt"/>
                <a:ea typeface="Cooper Hewitt"/>
                <a:cs typeface="Cooper Hewitt"/>
                <a:sym typeface="Cooper Hewitt"/>
              </a:rPr>
              <a:t>MINTRUD.GOV.BY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61</Words>
  <Application>Microsoft Office PowerPoint</Application>
  <PresentationFormat>Произвольный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League Spartan</vt:lpstr>
      <vt:lpstr>Cooper Hewitt</vt:lpstr>
      <vt:lpstr>Cooper Hewitt Bold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Fair Event Facebook Cover</dc:title>
  <dc:creator>Крупейченко</dc:creator>
  <cp:lastModifiedBy>Крупейченко</cp:lastModifiedBy>
  <cp:revision>2</cp:revision>
  <dcterms:created xsi:type="dcterms:W3CDTF">2006-08-16T00:00:00Z</dcterms:created>
  <dcterms:modified xsi:type="dcterms:W3CDTF">2025-09-18T11:32:23Z</dcterms:modified>
  <dc:identifier>DAGwaX5kHMc</dc:identifier>
</cp:coreProperties>
</file>